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62850"/>
  <p:notesSz cx="10693400" cy="756285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IN" panose="02000504040000020003" pitchFamily="2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0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E31F2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E31F2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E31F2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E31F2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E31F2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773024" y="6449135"/>
            <a:ext cx="566420" cy="1111250"/>
          </a:xfrm>
          <a:custGeom>
            <a:avLst/>
            <a:gdLst/>
            <a:ahLst/>
            <a:cxnLst/>
            <a:rect l="l" t="t" r="r" b="b"/>
            <a:pathLst>
              <a:path w="566420" h="1111250">
                <a:moveTo>
                  <a:pt x="566280" y="0"/>
                </a:moveTo>
                <a:lnTo>
                  <a:pt x="462597" y="0"/>
                </a:lnTo>
                <a:lnTo>
                  <a:pt x="0" y="1110869"/>
                </a:lnTo>
                <a:lnTo>
                  <a:pt x="99542" y="1110869"/>
                </a:lnTo>
                <a:lnTo>
                  <a:pt x="566280" y="0"/>
                </a:lnTo>
                <a:close/>
              </a:path>
            </a:pathLst>
          </a:custGeom>
          <a:solidFill>
            <a:srgbClr val="E3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6889" y="0"/>
            <a:ext cx="566420" cy="1111250"/>
          </a:xfrm>
          <a:custGeom>
            <a:avLst/>
            <a:gdLst/>
            <a:ahLst/>
            <a:cxnLst/>
            <a:rect l="l" t="t" r="r" b="b"/>
            <a:pathLst>
              <a:path w="566419" h="1111250">
                <a:moveTo>
                  <a:pt x="566267" y="0"/>
                </a:moveTo>
                <a:lnTo>
                  <a:pt x="466737" y="0"/>
                </a:lnTo>
                <a:lnTo>
                  <a:pt x="0" y="1110869"/>
                </a:lnTo>
                <a:lnTo>
                  <a:pt x="103682" y="1110869"/>
                </a:lnTo>
                <a:lnTo>
                  <a:pt x="566267" y="0"/>
                </a:lnTo>
                <a:close/>
              </a:path>
            </a:pathLst>
          </a:custGeom>
          <a:solidFill>
            <a:srgbClr val="E3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291002" y="5433975"/>
            <a:ext cx="395605" cy="953769"/>
          </a:xfrm>
          <a:custGeom>
            <a:avLst/>
            <a:gdLst/>
            <a:ahLst/>
            <a:cxnLst/>
            <a:rect l="l" t="t" r="r" b="b"/>
            <a:pathLst>
              <a:path w="395604" h="953770">
                <a:moveTo>
                  <a:pt x="395135" y="0"/>
                </a:moveTo>
                <a:lnTo>
                  <a:pt x="0" y="953401"/>
                </a:lnTo>
              </a:path>
            </a:pathLst>
          </a:custGeom>
          <a:ln w="12700">
            <a:solidFill>
              <a:srgbClr val="B0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172629"/>
            <a:ext cx="365760" cy="881380"/>
          </a:xfrm>
          <a:custGeom>
            <a:avLst/>
            <a:gdLst/>
            <a:ahLst/>
            <a:cxnLst/>
            <a:rect l="l" t="t" r="r" b="b"/>
            <a:pathLst>
              <a:path w="365760" h="881380">
                <a:moveTo>
                  <a:pt x="0" y="881135"/>
                </a:moveTo>
                <a:lnTo>
                  <a:pt x="365184" y="0"/>
                </a:lnTo>
              </a:path>
            </a:pathLst>
          </a:custGeom>
          <a:ln w="12700">
            <a:solidFill>
              <a:srgbClr val="B0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7715" y="6986023"/>
            <a:ext cx="14097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E31F26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themekongclub.or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hemekongclub.or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hemekongclub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0692130" cy="7560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393065">
              <a:lnSpc>
                <a:spcPct val="100000"/>
              </a:lnSpc>
              <a:tabLst>
                <a:tab pos="678815" algn="l"/>
              </a:tabLst>
            </a:pPr>
            <a:r>
              <a:rPr sz="1400" dirty="0">
                <a:solidFill>
                  <a:srgbClr val="E31F26"/>
                </a:solidFill>
                <a:latin typeface="Calibri"/>
                <a:cs typeface="Calibri"/>
              </a:rPr>
              <a:t>1	</a:t>
            </a:r>
            <a:r>
              <a:rPr sz="1000" spc="10" dirty="0">
                <a:solidFill>
                  <a:srgbClr val="B1B0B0"/>
                </a:solidFill>
                <a:latin typeface="Calibri"/>
                <a:cs typeface="Calibri"/>
              </a:rPr>
              <a:t>The Mekong</a:t>
            </a:r>
            <a:r>
              <a:rPr sz="1000" spc="15" dirty="0">
                <a:solidFill>
                  <a:srgbClr val="B1B0B0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B1B0B0"/>
                </a:solidFill>
                <a:latin typeface="Calibri"/>
                <a:cs typeface="Calibri"/>
              </a:rPr>
              <a:t>Club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082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1880" y="0"/>
            <a:ext cx="5550535" cy="7560309"/>
          </a:xfrm>
          <a:custGeom>
            <a:avLst/>
            <a:gdLst/>
            <a:ahLst/>
            <a:cxnLst/>
            <a:rect l="l" t="t" r="r" b="b"/>
            <a:pathLst>
              <a:path w="5550534" h="7560309">
                <a:moveTo>
                  <a:pt x="5550115" y="0"/>
                </a:moveTo>
                <a:lnTo>
                  <a:pt x="4378210" y="0"/>
                </a:lnTo>
                <a:lnTo>
                  <a:pt x="0" y="7560005"/>
                </a:lnTo>
                <a:lnTo>
                  <a:pt x="5550115" y="7560005"/>
                </a:lnTo>
                <a:lnTo>
                  <a:pt x="5550115" y="0"/>
                </a:lnTo>
                <a:close/>
              </a:path>
            </a:pathLst>
          </a:custGeom>
          <a:solidFill>
            <a:srgbClr val="FEC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5357" y="4167860"/>
            <a:ext cx="5048885" cy="165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EFFFF"/>
                </a:solidFill>
                <a:latin typeface="DIN"/>
                <a:cs typeface="DIN"/>
              </a:rPr>
              <a:t>Including</a:t>
            </a:r>
            <a:endParaRPr sz="3600">
              <a:latin typeface="DIN"/>
              <a:cs typeface="DIN"/>
            </a:endParaRPr>
          </a:p>
          <a:p>
            <a:pPr marL="12700" marR="5080">
              <a:lnSpc>
                <a:spcPct val="100000"/>
              </a:lnSpc>
            </a:pPr>
            <a:r>
              <a:rPr sz="3600" b="1" dirty="0">
                <a:solidFill>
                  <a:srgbClr val="FEC63B"/>
                </a:solidFill>
                <a:latin typeface="DIN"/>
                <a:cs typeface="DIN"/>
              </a:rPr>
              <a:t>Modern </a:t>
            </a:r>
            <a:r>
              <a:rPr sz="3600" b="1" spc="-10" dirty="0">
                <a:solidFill>
                  <a:srgbClr val="FEC63B"/>
                </a:solidFill>
                <a:latin typeface="DIN"/>
                <a:cs typeface="DIN"/>
              </a:rPr>
              <a:t>Slavery</a:t>
            </a:r>
            <a:r>
              <a:rPr sz="3600" b="1" spc="-70" dirty="0">
                <a:solidFill>
                  <a:srgbClr val="FEC63B"/>
                </a:solidFill>
                <a:latin typeface="DIN"/>
                <a:cs typeface="DIN"/>
              </a:rPr>
              <a:t> </a:t>
            </a:r>
            <a:r>
              <a:rPr sz="3600" b="1" dirty="0">
                <a:solidFill>
                  <a:srgbClr val="FEC63B"/>
                </a:solidFill>
                <a:latin typeface="DIN"/>
                <a:cs typeface="DIN"/>
              </a:rPr>
              <a:t>Clauses  </a:t>
            </a:r>
            <a:r>
              <a:rPr sz="3600" b="1" dirty="0">
                <a:solidFill>
                  <a:srgbClr val="FEFFFF"/>
                </a:solidFill>
                <a:latin typeface="DIN"/>
                <a:cs typeface="DIN"/>
              </a:rPr>
              <a:t>in</a:t>
            </a:r>
            <a:r>
              <a:rPr sz="3600" b="1" spc="-95" dirty="0">
                <a:solidFill>
                  <a:srgbClr val="FEFFFF"/>
                </a:solidFill>
                <a:latin typeface="DIN"/>
                <a:cs typeface="DIN"/>
              </a:rPr>
              <a:t> </a:t>
            </a:r>
            <a:r>
              <a:rPr sz="3600" b="1" spc="-5" dirty="0">
                <a:solidFill>
                  <a:srgbClr val="FEFFFF"/>
                </a:solidFill>
                <a:latin typeface="DIN"/>
                <a:cs typeface="DIN"/>
              </a:rPr>
              <a:t>Contracts</a:t>
            </a:r>
            <a:endParaRPr sz="3600">
              <a:latin typeface="DIN"/>
              <a:cs typeface="DI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8059" y="3578317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4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3" descr="Logo&#10;&#10;Description automatically generated with medium confidence">
            <a:extLst>
              <a:ext uri="{FF2B5EF4-FFF2-40B4-BE49-F238E27FC236}">
                <a16:creationId xmlns:a16="http://schemas.microsoft.com/office/drawing/2014/main" id="{D316DC40-707A-41D8-AE04-D6E68E54F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8" y="1415874"/>
            <a:ext cx="3476928" cy="14484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2941320"/>
          </a:xfrm>
          <a:custGeom>
            <a:avLst/>
            <a:gdLst/>
            <a:ahLst/>
            <a:cxnLst/>
            <a:rect l="l" t="t" r="r" b="b"/>
            <a:pathLst>
              <a:path w="10692130" h="2941320">
                <a:moveTo>
                  <a:pt x="0" y="2940837"/>
                </a:moveTo>
                <a:lnTo>
                  <a:pt x="10692003" y="2940837"/>
                </a:lnTo>
                <a:lnTo>
                  <a:pt x="10692003" y="0"/>
                </a:lnTo>
                <a:lnTo>
                  <a:pt x="0" y="0"/>
                </a:lnTo>
                <a:lnTo>
                  <a:pt x="0" y="2940837"/>
                </a:lnTo>
                <a:close/>
              </a:path>
            </a:pathLst>
          </a:custGeom>
          <a:solidFill>
            <a:srgbClr val="6F1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0242" y="794842"/>
            <a:ext cx="8989695" cy="172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  <a:endParaRPr sz="1800">
              <a:latin typeface="Calibri"/>
              <a:cs typeface="Calibri"/>
            </a:endParaRPr>
          </a:p>
          <a:p>
            <a:pPr marL="12700" marR="160020">
              <a:lnSpc>
                <a:spcPts val="1400"/>
              </a:lnSpc>
              <a:spcBef>
                <a:spcPts val="92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These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Sample modern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slavery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clauses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intended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by organisations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in their supply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contracts.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The clauses also try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to strike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 balance 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customer’s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objective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eliminating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modern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slavery risks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in their supply chain and the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practical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challenges faced by</a:t>
            </a:r>
            <a:r>
              <a:rPr sz="12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suppliers.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400"/>
              </a:lnSpc>
              <a:spcBef>
                <a:spcPts val="10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The clauses include basic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warranties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compliance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and due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diligence,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well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optional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indemnity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provisions, reporting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&amp; audit 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obligations. These can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be included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where appropriate, following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assessment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of the risk of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slavery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and human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trafficking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in the supply chain 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connected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with a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particular transaction. [Optional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clauses /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wording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italics].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Contact </a:t>
            </a:r>
            <a:r>
              <a:rPr sz="1200" b="1" u="sng" spc="-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info@themekongclub.org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further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support with modern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slavery</a:t>
            </a:r>
            <a:r>
              <a:rPr sz="1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issues.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242" y="3298977"/>
            <a:ext cx="396049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40" dirty="0">
                <a:solidFill>
                  <a:srgbClr val="680F2B"/>
                </a:solidFill>
                <a:latin typeface="DIN"/>
                <a:cs typeface="DIN"/>
              </a:rPr>
              <a:t>ANTI- </a:t>
            </a:r>
            <a:r>
              <a:rPr sz="2400" b="1" spc="-55" dirty="0">
                <a:solidFill>
                  <a:srgbClr val="680F2B"/>
                </a:solidFill>
                <a:latin typeface="DIN"/>
                <a:cs typeface="DIN"/>
              </a:rPr>
              <a:t>SLAVERY</a:t>
            </a:r>
            <a:r>
              <a:rPr sz="2400" b="1" spc="-260" dirty="0">
                <a:solidFill>
                  <a:srgbClr val="680F2B"/>
                </a:solidFill>
                <a:latin typeface="DIN"/>
                <a:cs typeface="DIN"/>
              </a:rPr>
              <a:t> </a:t>
            </a:r>
            <a:r>
              <a:rPr sz="2400" b="1" spc="-50" dirty="0">
                <a:solidFill>
                  <a:srgbClr val="680F2B"/>
                </a:solidFill>
                <a:latin typeface="DIN"/>
                <a:cs typeface="DIN"/>
              </a:rPr>
              <a:t>COMPLIANCE</a:t>
            </a:r>
            <a:endParaRPr sz="2400" b="1" dirty="0">
              <a:latin typeface="DIN"/>
              <a:cs typeface="DI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2942" y="3788468"/>
            <a:ext cx="9007475" cy="0"/>
          </a:xfrm>
          <a:custGeom>
            <a:avLst/>
            <a:gdLst/>
            <a:ahLst/>
            <a:cxnLst/>
            <a:rect l="l" t="t" r="r" b="b"/>
            <a:pathLst>
              <a:path w="9007475">
                <a:moveTo>
                  <a:pt x="0" y="0"/>
                </a:moveTo>
                <a:lnTo>
                  <a:pt x="9007068" y="0"/>
                </a:lnTo>
              </a:path>
            </a:pathLst>
          </a:custGeom>
          <a:ln w="27000">
            <a:solidFill>
              <a:srgbClr val="680F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0242" y="3963469"/>
            <a:ext cx="9032875" cy="269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lvl="1" indent="-227329">
              <a:lnSpc>
                <a:spcPct val="100000"/>
              </a:lnSpc>
              <a:buAutoNum type="arabicPeriod"/>
              <a:tabLst>
                <a:tab pos="240665" algn="l"/>
              </a:tabLst>
            </a:pP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-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The Supplier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warrants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represents</a:t>
            </a:r>
            <a:r>
              <a:rPr sz="1200" spc="-50" dirty="0">
                <a:solidFill>
                  <a:srgbClr val="00010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that:</a:t>
            </a:r>
            <a:endParaRPr sz="1200">
              <a:latin typeface="Calibri"/>
              <a:cs typeface="Calibri"/>
            </a:endParaRPr>
          </a:p>
          <a:p>
            <a:pPr marL="431165" marR="293370" lvl="2" indent="-151765">
              <a:lnSpc>
                <a:spcPct val="100000"/>
              </a:lnSpc>
              <a:spcBef>
                <a:spcPts val="865"/>
              </a:spcBef>
              <a:buChar char="•"/>
              <a:tabLst>
                <a:tab pos="431800" algn="l"/>
              </a:tabLst>
            </a:pP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it shall conduct its business and perform its obligations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under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this Agreement in compliance with all applicable anti-slavery and human 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trafficking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laws,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statutes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and regulations from time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to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time in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force,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[including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(but not limited </a:t>
            </a:r>
            <a:r>
              <a:rPr sz="1200" i="1" spc="-10" dirty="0">
                <a:solidFill>
                  <a:srgbClr val="000101"/>
                </a:solidFill>
                <a:latin typeface="Calibri"/>
                <a:cs typeface="Calibri"/>
              </a:rPr>
              <a:t>to)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[the UK Modern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Slavery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Act 2015] 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[Australian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Modern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Slavery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Act 2018] [insert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other applicable local laws] </a:t>
            </a:r>
            <a:r>
              <a:rPr sz="1200" spc="-15" dirty="0">
                <a:solidFill>
                  <a:srgbClr val="000101"/>
                </a:solidFill>
                <a:latin typeface="Calibri"/>
                <a:cs typeface="Calibri"/>
              </a:rPr>
              <a:t>(“Anti-Slavery</a:t>
            </a:r>
            <a:r>
              <a:rPr sz="1200" spc="30" dirty="0">
                <a:solidFill>
                  <a:srgbClr val="00010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Laws”);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431165" marR="433705" indent="-152400">
              <a:lnSpc>
                <a:spcPct val="100000"/>
              </a:lnSpc>
              <a:buChar char="•"/>
              <a:tabLst>
                <a:tab pos="431800" algn="l"/>
              </a:tabLst>
            </a:pP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[it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shall comply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with the </a:t>
            </a:r>
            <a:r>
              <a:rPr sz="1200" i="1" spc="-10" dirty="0">
                <a:solidFill>
                  <a:srgbClr val="000101"/>
                </a:solidFill>
                <a:latin typeface="Calibri"/>
                <a:cs typeface="Calibri"/>
              </a:rPr>
              <a:t>Customer’s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[Modern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Slavery </a:t>
            </a:r>
            <a:r>
              <a:rPr sz="1200" i="1" spc="-10" dirty="0">
                <a:solidFill>
                  <a:srgbClr val="000101"/>
                </a:solidFill>
                <a:latin typeface="Calibri"/>
                <a:cs typeface="Calibri"/>
              </a:rPr>
              <a:t>Policy]] </a:t>
            </a:r>
            <a:r>
              <a:rPr sz="1200" b="1" spc="-5" dirty="0">
                <a:solidFill>
                  <a:srgbClr val="000101"/>
                </a:solidFill>
                <a:latin typeface="Calibri"/>
                <a:cs typeface="Calibri"/>
              </a:rPr>
              <a:t>[Note </a:t>
            </a:r>
            <a:r>
              <a:rPr sz="1200" b="1" dirty="0">
                <a:solidFill>
                  <a:srgbClr val="000101"/>
                </a:solidFill>
                <a:latin typeface="Calibri"/>
                <a:cs typeface="Calibri"/>
              </a:rPr>
              <a:t>– if </a:t>
            </a:r>
            <a:r>
              <a:rPr sz="1200" b="1" spc="-5" dirty="0">
                <a:solidFill>
                  <a:srgbClr val="000101"/>
                </a:solidFill>
                <a:latin typeface="Calibri"/>
                <a:cs typeface="Calibri"/>
              </a:rPr>
              <a:t>you </a:t>
            </a:r>
            <a:r>
              <a:rPr sz="1200" b="1" dirty="0">
                <a:solidFill>
                  <a:srgbClr val="000101"/>
                </a:solidFill>
                <a:latin typeface="Calibri"/>
                <a:cs typeface="Calibri"/>
              </a:rPr>
              <a:t>do not </a:t>
            </a:r>
            <a:r>
              <a:rPr sz="1200" b="1" spc="-10" dirty="0">
                <a:solidFill>
                  <a:srgbClr val="000101"/>
                </a:solidFill>
                <a:latin typeface="Calibri"/>
                <a:cs typeface="Calibri"/>
              </a:rPr>
              <a:t>have </a:t>
            </a:r>
            <a:r>
              <a:rPr sz="1200" b="1" dirty="0">
                <a:solidFill>
                  <a:srgbClr val="000101"/>
                </a:solidFill>
                <a:latin typeface="Calibri"/>
                <a:cs typeface="Calibri"/>
              </a:rPr>
              <a:t>a </a:t>
            </a:r>
            <a:r>
              <a:rPr sz="1200" b="1" spc="-5" dirty="0">
                <a:solidFill>
                  <a:srgbClr val="000101"/>
                </a:solidFill>
                <a:latin typeface="Calibri"/>
                <a:cs typeface="Calibri"/>
              </a:rPr>
              <a:t>specific </a:t>
            </a:r>
            <a:r>
              <a:rPr sz="1200" b="1" dirty="0">
                <a:solidFill>
                  <a:srgbClr val="000101"/>
                </a:solidFill>
                <a:latin typeface="Calibri"/>
                <a:cs typeface="Calibri"/>
              </a:rPr>
              <a:t>policy </a:t>
            </a:r>
            <a:r>
              <a:rPr sz="1200" b="1" spc="-5" dirty="0">
                <a:solidFill>
                  <a:srgbClr val="000101"/>
                </a:solidFill>
                <a:latin typeface="Calibri"/>
                <a:cs typeface="Calibri"/>
              </a:rPr>
              <a:t>you can </a:t>
            </a:r>
            <a:r>
              <a:rPr sz="1200" b="1" dirty="0">
                <a:solidFill>
                  <a:srgbClr val="000101"/>
                </a:solidFill>
                <a:latin typeface="Calibri"/>
                <a:cs typeface="Calibri"/>
              </a:rPr>
              <a:t>also </a:t>
            </a:r>
            <a:r>
              <a:rPr sz="1200" b="1" spc="-5" dirty="0">
                <a:solidFill>
                  <a:srgbClr val="000101"/>
                </a:solidFill>
                <a:latin typeface="Calibri"/>
                <a:cs typeface="Calibri"/>
              </a:rPr>
              <a:t>rely </a:t>
            </a:r>
            <a:r>
              <a:rPr sz="1200" b="1" dirty="0">
                <a:solidFill>
                  <a:srgbClr val="000101"/>
                </a:solidFill>
                <a:latin typeface="Calibri"/>
                <a:cs typeface="Calibri"/>
              </a:rPr>
              <a:t>on Clause  1.2(a)]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431165" marR="325120" indent="-152400">
              <a:lnSpc>
                <a:spcPct val="100000"/>
              </a:lnSpc>
              <a:buChar char="•"/>
              <a:tabLst>
                <a:tab pos="431800" algn="l"/>
              </a:tabLst>
            </a:pP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it has not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been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convicted of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any offence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involving slavery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or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human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trafficking;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nor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[so </a:t>
            </a:r>
            <a:r>
              <a:rPr sz="1200" i="1" spc="-10" dirty="0">
                <a:solidFill>
                  <a:srgbClr val="000101"/>
                </a:solidFill>
                <a:latin typeface="Calibri"/>
                <a:cs typeface="Calibri"/>
              </a:rPr>
              <a:t>far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as it is aware]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has it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been the subject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of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any  investigation,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inquiry or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enforcement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proceedings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regarding any offence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or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alleged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offence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of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or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in connection with slavery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or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human 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trafficking;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0101"/>
              </a:buClr>
              <a:buFont typeface="Calibri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431165" marR="5080" indent="-152400">
              <a:lnSpc>
                <a:spcPct val="100000"/>
              </a:lnSpc>
              <a:buChar char="•"/>
              <a:tabLst>
                <a:tab pos="431800" algn="l"/>
              </a:tabLst>
            </a:pP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it shall notify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Customer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as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soon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as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it becomes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aware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of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any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actual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or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suspected slavery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or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human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trafficking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in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a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supply chain which has 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a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connection with this Agreement.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73024" y="6449135"/>
            <a:ext cx="566420" cy="1111250"/>
          </a:xfrm>
          <a:custGeom>
            <a:avLst/>
            <a:gdLst/>
            <a:ahLst/>
            <a:cxnLst/>
            <a:rect l="l" t="t" r="r" b="b"/>
            <a:pathLst>
              <a:path w="566420" h="1111250">
                <a:moveTo>
                  <a:pt x="566280" y="0"/>
                </a:moveTo>
                <a:lnTo>
                  <a:pt x="462597" y="0"/>
                </a:lnTo>
                <a:lnTo>
                  <a:pt x="0" y="1110869"/>
                </a:lnTo>
                <a:lnTo>
                  <a:pt x="99542" y="1110869"/>
                </a:lnTo>
                <a:lnTo>
                  <a:pt x="566280" y="0"/>
                </a:lnTo>
                <a:close/>
              </a:path>
            </a:pathLst>
          </a:custGeom>
          <a:solidFill>
            <a:srgbClr val="E3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889" y="0"/>
            <a:ext cx="566420" cy="1111250"/>
          </a:xfrm>
          <a:custGeom>
            <a:avLst/>
            <a:gdLst/>
            <a:ahLst/>
            <a:cxnLst/>
            <a:rect l="l" t="t" r="r" b="b"/>
            <a:pathLst>
              <a:path w="566419" h="1111250">
                <a:moveTo>
                  <a:pt x="566267" y="0"/>
                </a:moveTo>
                <a:lnTo>
                  <a:pt x="466737" y="0"/>
                </a:lnTo>
                <a:lnTo>
                  <a:pt x="0" y="1110869"/>
                </a:lnTo>
                <a:lnTo>
                  <a:pt x="103682" y="1110869"/>
                </a:lnTo>
                <a:lnTo>
                  <a:pt x="566267" y="0"/>
                </a:lnTo>
                <a:close/>
              </a:path>
            </a:pathLst>
          </a:custGeom>
          <a:solidFill>
            <a:srgbClr val="E3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91002" y="5433975"/>
            <a:ext cx="395605" cy="953769"/>
          </a:xfrm>
          <a:custGeom>
            <a:avLst/>
            <a:gdLst/>
            <a:ahLst/>
            <a:cxnLst/>
            <a:rect l="l" t="t" r="r" b="b"/>
            <a:pathLst>
              <a:path w="395604" h="953770">
                <a:moveTo>
                  <a:pt x="395135" y="0"/>
                </a:moveTo>
                <a:lnTo>
                  <a:pt x="0" y="953401"/>
                </a:lnTo>
              </a:path>
            </a:pathLst>
          </a:custGeom>
          <a:ln w="12700">
            <a:solidFill>
              <a:srgbClr val="B0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172629"/>
            <a:ext cx="365760" cy="881380"/>
          </a:xfrm>
          <a:custGeom>
            <a:avLst/>
            <a:gdLst/>
            <a:ahLst/>
            <a:cxnLst/>
            <a:rect l="l" t="t" r="r" b="b"/>
            <a:pathLst>
              <a:path w="365760" h="881380">
                <a:moveTo>
                  <a:pt x="0" y="881135"/>
                </a:moveTo>
                <a:lnTo>
                  <a:pt x="365184" y="0"/>
                </a:lnTo>
              </a:path>
            </a:pathLst>
          </a:custGeom>
          <a:ln w="12700">
            <a:solidFill>
              <a:srgbClr val="B0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666623" y="7024123"/>
            <a:ext cx="9715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spc="10" dirty="0">
                <a:solidFill>
                  <a:srgbClr val="B1B0B0"/>
                </a:solidFill>
                <a:latin typeface="Calibri"/>
                <a:cs typeface="Calibri"/>
              </a:rPr>
              <a:t>The Mekong</a:t>
            </a:r>
            <a:r>
              <a:rPr sz="1000" spc="15" dirty="0">
                <a:solidFill>
                  <a:srgbClr val="B1B0B0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B1B0B0"/>
                </a:solidFill>
                <a:latin typeface="Calibri"/>
                <a:cs typeface="Calibri"/>
              </a:rPr>
              <a:t>Club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767" y="813892"/>
            <a:ext cx="4986655" cy="4594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lvl="1" indent="-227329">
              <a:lnSpc>
                <a:spcPct val="100000"/>
              </a:lnSpc>
              <a:buAutoNum type="arabicPeriod" startAt="2"/>
              <a:tabLst>
                <a:tab pos="240665" algn="l"/>
              </a:tabLst>
            </a:pP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-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The Supplier shall at its own</a:t>
            </a:r>
            <a:r>
              <a:rPr sz="1200" spc="-35" dirty="0">
                <a:solidFill>
                  <a:srgbClr val="00010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cost:</a:t>
            </a:r>
            <a:endParaRPr sz="1200">
              <a:latin typeface="Calibri"/>
              <a:cs typeface="Calibri"/>
            </a:endParaRPr>
          </a:p>
          <a:p>
            <a:pPr marL="431800" marR="43815" lvl="2" indent="-152400">
              <a:lnSpc>
                <a:spcPct val="100000"/>
              </a:lnSpc>
              <a:spcBef>
                <a:spcPts val="825"/>
              </a:spcBef>
              <a:buChar char="•"/>
              <a:tabLst>
                <a:tab pos="431800" algn="l"/>
              </a:tabLst>
            </a:pP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maintain in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place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throughout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term of this Agreement its own policies  and procedures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to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ensure compliance with its obligations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under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this  Clause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[1]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and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Anti-Slavery</a:t>
            </a:r>
            <a:r>
              <a:rPr sz="1200" spc="-35" dirty="0">
                <a:solidFill>
                  <a:srgbClr val="00010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Laws;</a:t>
            </a:r>
            <a:endParaRPr sz="12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Clr>
                <a:srgbClr val="000101"/>
              </a:buClr>
              <a:buFont typeface="Calibri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431800" marR="5080" lvl="2" indent="-152400">
              <a:lnSpc>
                <a:spcPct val="100000"/>
              </a:lnSpc>
              <a:buChar char="•"/>
              <a:tabLst>
                <a:tab pos="431800" algn="l"/>
              </a:tabLst>
            </a:pP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implement due diligence procedures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for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its own suppliers,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subcontractors 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and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other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participants in its supply chains,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to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ensure that there is no 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Modern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Slavery in its supply</a:t>
            </a:r>
            <a:r>
              <a:rPr sz="1200" spc="5" dirty="0">
                <a:solidFill>
                  <a:srgbClr val="00010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chains;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431800" marR="243204" indent="-152400">
              <a:lnSpc>
                <a:spcPct val="100000"/>
              </a:lnSpc>
              <a:buChar char="•"/>
              <a:tabLst>
                <a:tab pos="431800" algn="l"/>
              </a:tabLst>
            </a:pP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[implement annual audits </a:t>
            </a:r>
            <a:r>
              <a:rPr sz="1200" i="1" spc="-10" dirty="0">
                <a:solidFill>
                  <a:srgbClr val="000101"/>
                </a:solidFill>
                <a:latin typeface="Calibri"/>
                <a:cs typeface="Calibri"/>
              </a:rPr>
              <a:t>to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ensure there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is no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Modern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Slavery </a:t>
            </a:r>
            <a:r>
              <a:rPr sz="1200" i="1" spc="-10" dirty="0">
                <a:solidFill>
                  <a:srgbClr val="000101"/>
                </a:solidFill>
                <a:latin typeface="Calibri"/>
                <a:cs typeface="Calibri"/>
              </a:rPr>
              <a:t>taking 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place in </a:t>
            </a:r>
            <a:r>
              <a:rPr sz="1200" i="1" spc="-10" dirty="0">
                <a:solidFill>
                  <a:srgbClr val="000101"/>
                </a:solidFill>
                <a:latin typeface="Calibri"/>
                <a:cs typeface="Calibri"/>
              </a:rPr>
              <a:t>any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of its supply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chains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or in </a:t>
            </a:r>
            <a:r>
              <a:rPr sz="1200" i="1" spc="-10" dirty="0">
                <a:solidFill>
                  <a:srgbClr val="000101"/>
                </a:solidFill>
                <a:latin typeface="Calibri"/>
                <a:cs typeface="Calibri"/>
              </a:rPr>
              <a:t>any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part of its business]s;</a:t>
            </a:r>
            <a:r>
              <a:rPr sz="1200" i="1" spc="10" dirty="0">
                <a:solidFill>
                  <a:srgbClr val="00010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431800" indent="-152400">
              <a:lnSpc>
                <a:spcPct val="100000"/>
              </a:lnSpc>
              <a:buChar char="•"/>
              <a:tabLst>
                <a:tab pos="431800" algn="l"/>
              </a:tabLst>
            </a:pP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include in its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contracts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with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its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[direct]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subcontractors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and</a:t>
            </a:r>
            <a:r>
              <a:rPr sz="1200" spc="45" dirty="0">
                <a:solidFill>
                  <a:srgbClr val="00010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suppliers</a:t>
            </a:r>
            <a:endParaRPr sz="1200">
              <a:latin typeface="Calibri"/>
              <a:cs typeface="Calibri"/>
            </a:endParaRPr>
          </a:p>
          <a:p>
            <a:pPr marL="431165">
              <a:lnSpc>
                <a:spcPct val="100000"/>
              </a:lnSpc>
            </a:pP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provisions which are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at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least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as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onerous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as those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set out in this Clause</a:t>
            </a:r>
            <a:r>
              <a:rPr sz="1200" spc="110" dirty="0">
                <a:solidFill>
                  <a:srgbClr val="00010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[1]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 marR="50800" lvl="1">
              <a:lnSpc>
                <a:spcPct val="100000"/>
              </a:lnSpc>
              <a:spcBef>
                <a:spcPts val="690"/>
              </a:spcBef>
              <a:buAutoNum type="arabicPeriod" startAt="3"/>
              <a:tabLst>
                <a:tab pos="240665" algn="l"/>
              </a:tabLst>
            </a:pP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-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[The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Supplier shall, on demand, indemnify and hold harmless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the </a:t>
            </a:r>
            <a:r>
              <a:rPr sz="1200" i="1" spc="-10" dirty="0">
                <a:solidFill>
                  <a:srgbClr val="000101"/>
                </a:solidFill>
                <a:latin typeface="Calibri"/>
                <a:cs typeface="Calibri"/>
              </a:rPr>
              <a:t>Customer  against any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claims,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losses or </a:t>
            </a:r>
            <a:r>
              <a:rPr sz="1200" i="1" spc="-10" dirty="0">
                <a:solidFill>
                  <a:srgbClr val="000101"/>
                </a:solidFill>
                <a:latin typeface="Calibri"/>
                <a:cs typeface="Calibri"/>
              </a:rPr>
              <a:t>expenses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incurred by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the </a:t>
            </a:r>
            <a:r>
              <a:rPr sz="1200" i="1" spc="-10" dirty="0">
                <a:solidFill>
                  <a:srgbClr val="000101"/>
                </a:solidFill>
                <a:latin typeface="Calibri"/>
                <a:cs typeface="Calibri"/>
              </a:rPr>
              <a:t>Customer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or </a:t>
            </a:r>
            <a:r>
              <a:rPr sz="1200" i="1" spc="-10" dirty="0">
                <a:solidFill>
                  <a:srgbClr val="000101"/>
                </a:solidFill>
                <a:latin typeface="Calibri"/>
                <a:cs typeface="Calibri"/>
              </a:rPr>
              <a:t>any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of its  directors, </a:t>
            </a:r>
            <a:r>
              <a:rPr sz="1200" i="1" spc="-10" dirty="0">
                <a:solidFill>
                  <a:srgbClr val="000101"/>
                </a:solidFill>
                <a:latin typeface="Calibri"/>
                <a:cs typeface="Calibri"/>
              </a:rPr>
              <a:t>officers,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employees, sub-contractors and agents arising out of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or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in  connection with a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breach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by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the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Supplier of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the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obligations in this Clause </a:t>
            </a:r>
            <a:r>
              <a:rPr sz="1200" i="1" dirty="0">
                <a:solidFill>
                  <a:srgbClr val="000101"/>
                </a:solidFill>
                <a:latin typeface="Calibri"/>
                <a:cs typeface="Calibri"/>
              </a:rPr>
              <a:t>[1] or  </a:t>
            </a:r>
            <a:r>
              <a:rPr sz="1200" i="1" spc="-10" dirty="0">
                <a:solidFill>
                  <a:srgbClr val="000101"/>
                </a:solidFill>
                <a:latin typeface="Calibri"/>
                <a:cs typeface="Calibri"/>
              </a:rPr>
              <a:t>any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Anti-Slavery</a:t>
            </a:r>
            <a:r>
              <a:rPr sz="1200" i="1" spc="-20" dirty="0">
                <a:solidFill>
                  <a:srgbClr val="000101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000101"/>
                </a:solidFill>
                <a:latin typeface="Calibri"/>
                <a:cs typeface="Calibri"/>
              </a:rPr>
              <a:t>Laws].</a:t>
            </a:r>
            <a:endParaRPr sz="1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000101"/>
              </a:buClr>
              <a:buFont typeface="Calibri"/>
              <a:buAutoNum type="arabicPeriod" startAt="3"/>
            </a:pPr>
            <a:endParaRPr sz="1250">
              <a:latin typeface="Times New Roman"/>
              <a:cs typeface="Times New Roman"/>
            </a:endParaRPr>
          </a:p>
          <a:p>
            <a:pPr marL="12700" marR="287655" lvl="1" algn="just">
              <a:lnSpc>
                <a:spcPct val="100000"/>
              </a:lnSpc>
              <a:buAutoNum type="arabicPeriod" startAt="3"/>
              <a:tabLst>
                <a:tab pos="240665" algn="l"/>
              </a:tabLst>
            </a:pP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- The Customer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may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terminate this Agreement with immediate </a:t>
            </a:r>
            <a:r>
              <a:rPr sz="1200" spc="-15" dirty="0">
                <a:solidFill>
                  <a:srgbClr val="000101"/>
                </a:solidFill>
                <a:latin typeface="Calibri"/>
                <a:cs typeface="Calibri"/>
              </a:rPr>
              <a:t>effect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by 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giving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written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notice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to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Supplier if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the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Supplier is in breach of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any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of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the 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provisions of this Clause </a:t>
            </a:r>
            <a:r>
              <a:rPr sz="1200" dirty="0">
                <a:solidFill>
                  <a:srgbClr val="000101"/>
                </a:solidFill>
                <a:latin typeface="Calibri"/>
                <a:cs typeface="Calibri"/>
              </a:rPr>
              <a:t>[1] or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any </a:t>
            </a:r>
            <a:r>
              <a:rPr sz="1200" spc="-5" dirty="0">
                <a:solidFill>
                  <a:srgbClr val="000101"/>
                </a:solidFill>
                <a:latin typeface="Calibri"/>
                <a:cs typeface="Calibri"/>
              </a:rPr>
              <a:t>Anti-Slavery</a:t>
            </a:r>
            <a:r>
              <a:rPr sz="1200" spc="45" dirty="0">
                <a:solidFill>
                  <a:srgbClr val="00010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0101"/>
                </a:solidFill>
                <a:latin typeface="Calibri"/>
                <a:cs typeface="Calibri"/>
              </a:rPr>
              <a:t>Laws.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85966" y="0"/>
            <a:ext cx="4506036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73024" y="6449135"/>
            <a:ext cx="566420" cy="1111250"/>
          </a:xfrm>
          <a:custGeom>
            <a:avLst/>
            <a:gdLst/>
            <a:ahLst/>
            <a:cxnLst/>
            <a:rect l="l" t="t" r="r" b="b"/>
            <a:pathLst>
              <a:path w="566420" h="1111250">
                <a:moveTo>
                  <a:pt x="566280" y="0"/>
                </a:moveTo>
                <a:lnTo>
                  <a:pt x="462597" y="0"/>
                </a:lnTo>
                <a:lnTo>
                  <a:pt x="0" y="1110869"/>
                </a:lnTo>
                <a:lnTo>
                  <a:pt x="99542" y="1110869"/>
                </a:lnTo>
                <a:lnTo>
                  <a:pt x="566280" y="0"/>
                </a:lnTo>
                <a:close/>
              </a:path>
            </a:pathLst>
          </a:custGeom>
          <a:solidFill>
            <a:srgbClr val="E3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889" y="0"/>
            <a:ext cx="566420" cy="1111250"/>
          </a:xfrm>
          <a:custGeom>
            <a:avLst/>
            <a:gdLst/>
            <a:ahLst/>
            <a:cxnLst/>
            <a:rect l="l" t="t" r="r" b="b"/>
            <a:pathLst>
              <a:path w="566419" h="1111250">
                <a:moveTo>
                  <a:pt x="566267" y="0"/>
                </a:moveTo>
                <a:lnTo>
                  <a:pt x="466737" y="0"/>
                </a:lnTo>
                <a:lnTo>
                  <a:pt x="0" y="1110869"/>
                </a:lnTo>
                <a:lnTo>
                  <a:pt x="103682" y="1110869"/>
                </a:lnTo>
                <a:lnTo>
                  <a:pt x="566267" y="0"/>
                </a:lnTo>
                <a:close/>
              </a:path>
            </a:pathLst>
          </a:custGeom>
          <a:solidFill>
            <a:srgbClr val="E3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91002" y="5433975"/>
            <a:ext cx="395605" cy="953769"/>
          </a:xfrm>
          <a:custGeom>
            <a:avLst/>
            <a:gdLst/>
            <a:ahLst/>
            <a:cxnLst/>
            <a:rect l="l" t="t" r="r" b="b"/>
            <a:pathLst>
              <a:path w="395604" h="953770">
                <a:moveTo>
                  <a:pt x="395135" y="0"/>
                </a:moveTo>
                <a:lnTo>
                  <a:pt x="0" y="953401"/>
                </a:lnTo>
              </a:path>
            </a:pathLst>
          </a:custGeom>
          <a:ln w="12700">
            <a:solidFill>
              <a:srgbClr val="B0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172629"/>
            <a:ext cx="365760" cy="881380"/>
          </a:xfrm>
          <a:custGeom>
            <a:avLst/>
            <a:gdLst/>
            <a:ahLst/>
            <a:cxnLst/>
            <a:rect l="l" t="t" r="r" b="b"/>
            <a:pathLst>
              <a:path w="365760" h="881380">
                <a:moveTo>
                  <a:pt x="0" y="881135"/>
                </a:moveTo>
                <a:lnTo>
                  <a:pt x="365184" y="0"/>
                </a:lnTo>
              </a:path>
            </a:pathLst>
          </a:custGeom>
          <a:ln w="12700">
            <a:solidFill>
              <a:srgbClr val="B0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66623" y="7024123"/>
            <a:ext cx="9715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sz="1000" spc="10" dirty="0">
                <a:solidFill>
                  <a:srgbClr val="B1B0B0"/>
                </a:solidFill>
                <a:latin typeface="Calibri"/>
                <a:cs typeface="Calibri"/>
              </a:rPr>
              <a:t>The Mekong</a:t>
            </a:r>
            <a:r>
              <a:rPr sz="1000" spc="15" dirty="0">
                <a:solidFill>
                  <a:srgbClr val="B1B0B0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B1B0B0"/>
                </a:solidFill>
                <a:latin typeface="Calibri"/>
                <a:cs typeface="Calibri"/>
              </a:rPr>
              <a:t>Club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0692130" cy="7560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393065">
              <a:lnSpc>
                <a:spcPct val="100000"/>
              </a:lnSpc>
              <a:tabLst>
                <a:tab pos="678815" algn="l"/>
              </a:tabLst>
            </a:pPr>
            <a:r>
              <a:rPr sz="1400" dirty="0">
                <a:solidFill>
                  <a:srgbClr val="E31F26"/>
                </a:solidFill>
                <a:latin typeface="Calibri"/>
                <a:cs typeface="Calibri"/>
              </a:rPr>
              <a:t>4	</a:t>
            </a:r>
            <a:r>
              <a:rPr sz="1000" spc="10" dirty="0">
                <a:solidFill>
                  <a:srgbClr val="B1B0B0"/>
                </a:solidFill>
                <a:latin typeface="Calibri"/>
                <a:cs typeface="Calibri"/>
              </a:rPr>
              <a:t>The Mekong</a:t>
            </a:r>
            <a:r>
              <a:rPr sz="1000" spc="15" dirty="0">
                <a:solidFill>
                  <a:srgbClr val="B1B0B0"/>
                </a:solidFill>
                <a:latin typeface="Calibri"/>
                <a:cs typeface="Calibri"/>
              </a:rPr>
              <a:t> </a:t>
            </a:r>
            <a:r>
              <a:rPr sz="1000" spc="20" dirty="0">
                <a:solidFill>
                  <a:srgbClr val="B1B0B0"/>
                </a:solidFill>
                <a:latin typeface="Calibri"/>
                <a:cs typeface="Calibri"/>
              </a:rPr>
              <a:t>Club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8365" y="6519774"/>
            <a:ext cx="231775" cy="83820"/>
          </a:xfrm>
          <a:custGeom>
            <a:avLst/>
            <a:gdLst/>
            <a:ahLst/>
            <a:cxnLst/>
            <a:rect l="l" t="t" r="r" b="b"/>
            <a:pathLst>
              <a:path w="231775" h="83820">
                <a:moveTo>
                  <a:pt x="73126" y="12"/>
                </a:moveTo>
                <a:lnTo>
                  <a:pt x="0" y="83464"/>
                </a:lnTo>
                <a:lnTo>
                  <a:pt x="231190" y="83464"/>
                </a:lnTo>
                <a:lnTo>
                  <a:pt x="185543" y="31381"/>
                </a:lnTo>
                <a:lnTo>
                  <a:pt x="115938" y="31381"/>
                </a:lnTo>
                <a:lnTo>
                  <a:pt x="115188" y="31330"/>
                </a:lnTo>
                <a:lnTo>
                  <a:pt x="74421" y="901"/>
                </a:lnTo>
                <a:lnTo>
                  <a:pt x="73126" y="12"/>
                </a:lnTo>
                <a:close/>
              </a:path>
              <a:path w="231775" h="83820">
                <a:moveTo>
                  <a:pt x="158038" y="0"/>
                </a:moveTo>
                <a:lnTo>
                  <a:pt x="156705" y="952"/>
                </a:lnTo>
                <a:lnTo>
                  <a:pt x="115938" y="31381"/>
                </a:lnTo>
                <a:lnTo>
                  <a:pt x="185543" y="31381"/>
                </a:lnTo>
                <a:lnTo>
                  <a:pt x="158038" y="0"/>
                </a:lnTo>
                <a:close/>
              </a:path>
            </a:pathLst>
          </a:custGeom>
          <a:solidFill>
            <a:srgbClr val="DB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9649" y="6447147"/>
            <a:ext cx="248920" cy="92710"/>
          </a:xfrm>
          <a:custGeom>
            <a:avLst/>
            <a:gdLst/>
            <a:ahLst/>
            <a:cxnLst/>
            <a:rect l="l" t="t" r="r" b="b"/>
            <a:pathLst>
              <a:path w="248919" h="92709">
                <a:moveTo>
                  <a:pt x="248615" y="0"/>
                </a:moveTo>
                <a:lnTo>
                  <a:pt x="0" y="0"/>
                </a:lnTo>
                <a:lnTo>
                  <a:pt x="124307" y="92659"/>
                </a:lnTo>
                <a:lnTo>
                  <a:pt x="248615" y="0"/>
                </a:lnTo>
                <a:close/>
              </a:path>
            </a:pathLst>
          </a:custGeom>
          <a:solidFill>
            <a:srgbClr val="DB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8808" y="6458079"/>
            <a:ext cx="76835" cy="144780"/>
          </a:xfrm>
          <a:custGeom>
            <a:avLst/>
            <a:gdLst/>
            <a:ahLst/>
            <a:cxnLst/>
            <a:rect l="l" t="t" r="r" b="b"/>
            <a:pathLst>
              <a:path w="76835" h="144779">
                <a:moveTo>
                  <a:pt x="0" y="0"/>
                </a:moveTo>
                <a:lnTo>
                  <a:pt x="0" y="144513"/>
                </a:lnTo>
                <a:lnTo>
                  <a:pt x="76606" y="57099"/>
                </a:lnTo>
                <a:lnTo>
                  <a:pt x="0" y="0"/>
                </a:lnTo>
                <a:close/>
              </a:path>
            </a:pathLst>
          </a:custGeom>
          <a:solidFill>
            <a:srgbClr val="DB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2502" y="6458277"/>
            <a:ext cx="76835" cy="144145"/>
          </a:xfrm>
          <a:custGeom>
            <a:avLst/>
            <a:gdLst/>
            <a:ahLst/>
            <a:cxnLst/>
            <a:rect l="l" t="t" r="r" b="b"/>
            <a:pathLst>
              <a:path w="76835" h="144145">
                <a:moveTo>
                  <a:pt x="76339" y="0"/>
                </a:moveTo>
                <a:lnTo>
                  <a:pt x="0" y="56896"/>
                </a:lnTo>
                <a:lnTo>
                  <a:pt x="76339" y="144005"/>
                </a:lnTo>
                <a:lnTo>
                  <a:pt x="76339" y="0"/>
                </a:lnTo>
                <a:close/>
              </a:path>
            </a:pathLst>
          </a:custGeom>
          <a:solidFill>
            <a:srgbClr val="DB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2241" y="6794925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5" h="243204">
                <a:moveTo>
                  <a:pt x="121627" y="0"/>
                </a:moveTo>
                <a:lnTo>
                  <a:pt x="74339" y="9550"/>
                </a:lnTo>
                <a:lnTo>
                  <a:pt x="35661" y="35640"/>
                </a:lnTo>
                <a:lnTo>
                  <a:pt x="9576" y="74275"/>
                </a:lnTo>
                <a:lnTo>
                  <a:pt x="0" y="121551"/>
                </a:lnTo>
                <a:lnTo>
                  <a:pt x="9572" y="168835"/>
                </a:lnTo>
                <a:lnTo>
                  <a:pt x="35658" y="207492"/>
                </a:lnTo>
                <a:lnTo>
                  <a:pt x="74312" y="233576"/>
                </a:lnTo>
                <a:lnTo>
                  <a:pt x="121589" y="243141"/>
                </a:lnTo>
                <a:lnTo>
                  <a:pt x="168871" y="233559"/>
                </a:lnTo>
                <a:lnTo>
                  <a:pt x="184212" y="223202"/>
                </a:lnTo>
                <a:lnTo>
                  <a:pt x="98297" y="223202"/>
                </a:lnTo>
                <a:lnTo>
                  <a:pt x="89308" y="220708"/>
                </a:lnTo>
                <a:lnTo>
                  <a:pt x="50276" y="197581"/>
                </a:lnTo>
                <a:lnTo>
                  <a:pt x="37947" y="183781"/>
                </a:lnTo>
                <a:lnTo>
                  <a:pt x="172326" y="183743"/>
                </a:lnTo>
                <a:lnTo>
                  <a:pt x="223530" y="183743"/>
                </a:lnTo>
                <a:lnTo>
                  <a:pt x="231267" y="172275"/>
                </a:lnTo>
                <a:lnTo>
                  <a:pt x="30746" y="172275"/>
                </a:lnTo>
                <a:lnTo>
                  <a:pt x="30288" y="171932"/>
                </a:lnTo>
                <a:lnTo>
                  <a:pt x="17564" y="128701"/>
                </a:lnTo>
                <a:lnTo>
                  <a:pt x="17564" y="127393"/>
                </a:lnTo>
                <a:lnTo>
                  <a:pt x="241981" y="127393"/>
                </a:lnTo>
                <a:lnTo>
                  <a:pt x="243166" y="121526"/>
                </a:lnTo>
                <a:lnTo>
                  <a:pt x="241989" y="115722"/>
                </a:lnTo>
                <a:lnTo>
                  <a:pt x="69405" y="115722"/>
                </a:lnTo>
                <a:lnTo>
                  <a:pt x="17437" y="115696"/>
                </a:lnTo>
                <a:lnTo>
                  <a:pt x="17654" y="113385"/>
                </a:lnTo>
                <a:lnTo>
                  <a:pt x="17817" y="111112"/>
                </a:lnTo>
                <a:lnTo>
                  <a:pt x="29921" y="71843"/>
                </a:lnTo>
                <a:lnTo>
                  <a:pt x="79032" y="70827"/>
                </a:lnTo>
                <a:lnTo>
                  <a:pt x="231261" y="70827"/>
                </a:lnTo>
                <a:lnTo>
                  <a:pt x="223513" y="59347"/>
                </a:lnTo>
                <a:lnTo>
                  <a:pt x="70840" y="59347"/>
                </a:lnTo>
                <a:lnTo>
                  <a:pt x="37985" y="59308"/>
                </a:lnTo>
                <a:lnTo>
                  <a:pt x="72485" y="29602"/>
                </a:lnTo>
                <a:lnTo>
                  <a:pt x="98272" y="19938"/>
                </a:lnTo>
                <a:lnTo>
                  <a:pt x="115730" y="19938"/>
                </a:lnTo>
                <a:lnTo>
                  <a:pt x="184187" y="19900"/>
                </a:lnTo>
                <a:lnTo>
                  <a:pt x="168889" y="9578"/>
                </a:lnTo>
                <a:lnTo>
                  <a:pt x="121627" y="0"/>
                </a:lnTo>
                <a:close/>
              </a:path>
              <a:path w="243205" h="243204">
                <a:moveTo>
                  <a:pt x="172305" y="183756"/>
                </a:moveTo>
                <a:lnTo>
                  <a:pt x="70865" y="183756"/>
                </a:lnTo>
                <a:lnTo>
                  <a:pt x="71285" y="183921"/>
                </a:lnTo>
                <a:lnTo>
                  <a:pt x="71615" y="184632"/>
                </a:lnTo>
                <a:lnTo>
                  <a:pt x="76904" y="194928"/>
                </a:lnTo>
                <a:lnTo>
                  <a:pt x="83050" y="204752"/>
                </a:lnTo>
                <a:lnTo>
                  <a:pt x="89897" y="213852"/>
                </a:lnTo>
                <a:lnTo>
                  <a:pt x="97802" y="222605"/>
                </a:lnTo>
                <a:lnTo>
                  <a:pt x="98297" y="223202"/>
                </a:lnTo>
                <a:lnTo>
                  <a:pt x="184212" y="223202"/>
                </a:lnTo>
                <a:lnTo>
                  <a:pt x="127482" y="223164"/>
                </a:lnTo>
                <a:lnTo>
                  <a:pt x="127482" y="222986"/>
                </a:lnTo>
                <a:lnTo>
                  <a:pt x="115722" y="222986"/>
                </a:lnTo>
                <a:lnTo>
                  <a:pt x="107960" y="216642"/>
                </a:lnTo>
                <a:lnTo>
                  <a:pt x="97996" y="205378"/>
                </a:lnTo>
                <a:lnTo>
                  <a:pt x="89008" y="193132"/>
                </a:lnTo>
                <a:lnTo>
                  <a:pt x="84175" y="183845"/>
                </a:lnTo>
                <a:lnTo>
                  <a:pt x="127482" y="183845"/>
                </a:lnTo>
                <a:lnTo>
                  <a:pt x="172180" y="183832"/>
                </a:lnTo>
                <a:close/>
              </a:path>
              <a:path w="243205" h="243204">
                <a:moveTo>
                  <a:pt x="172180" y="183832"/>
                </a:moveTo>
                <a:lnTo>
                  <a:pt x="159149" y="183845"/>
                </a:lnTo>
                <a:lnTo>
                  <a:pt x="152794" y="194928"/>
                </a:lnTo>
                <a:lnTo>
                  <a:pt x="145438" y="205184"/>
                </a:lnTo>
                <a:lnTo>
                  <a:pt x="137023" y="214597"/>
                </a:lnTo>
                <a:lnTo>
                  <a:pt x="127482" y="223164"/>
                </a:lnTo>
                <a:lnTo>
                  <a:pt x="184268" y="223164"/>
                </a:lnTo>
                <a:lnTo>
                  <a:pt x="144983" y="223088"/>
                </a:lnTo>
                <a:lnTo>
                  <a:pt x="145465" y="222503"/>
                </a:lnTo>
                <a:lnTo>
                  <a:pt x="171361" y="185026"/>
                </a:lnTo>
                <a:lnTo>
                  <a:pt x="171805" y="184061"/>
                </a:lnTo>
                <a:lnTo>
                  <a:pt x="172180" y="183832"/>
                </a:lnTo>
                <a:close/>
              </a:path>
              <a:path w="243205" h="243204">
                <a:moveTo>
                  <a:pt x="223530" y="183743"/>
                </a:moveTo>
                <a:lnTo>
                  <a:pt x="172326" y="183743"/>
                </a:lnTo>
                <a:lnTo>
                  <a:pt x="205206" y="183781"/>
                </a:lnTo>
                <a:lnTo>
                  <a:pt x="200085" y="190111"/>
                </a:lnTo>
                <a:lnTo>
                  <a:pt x="162877" y="217287"/>
                </a:lnTo>
                <a:lnTo>
                  <a:pt x="144983" y="223088"/>
                </a:lnTo>
                <a:lnTo>
                  <a:pt x="184381" y="223088"/>
                </a:lnTo>
                <a:lnTo>
                  <a:pt x="207533" y="207456"/>
                </a:lnTo>
                <a:lnTo>
                  <a:pt x="223530" y="183743"/>
                </a:lnTo>
                <a:close/>
              </a:path>
              <a:path w="243205" h="243204">
                <a:moveTo>
                  <a:pt x="127482" y="183845"/>
                </a:moveTo>
                <a:lnTo>
                  <a:pt x="115722" y="183845"/>
                </a:lnTo>
                <a:lnTo>
                  <a:pt x="115722" y="222986"/>
                </a:lnTo>
                <a:lnTo>
                  <a:pt x="127482" y="222986"/>
                </a:lnTo>
                <a:lnTo>
                  <a:pt x="127482" y="183845"/>
                </a:lnTo>
                <a:close/>
              </a:path>
              <a:path w="243205" h="243204">
                <a:moveTo>
                  <a:pt x="69468" y="127393"/>
                </a:moveTo>
                <a:lnTo>
                  <a:pt x="57848" y="127393"/>
                </a:lnTo>
                <a:lnTo>
                  <a:pt x="58724" y="138826"/>
                </a:lnTo>
                <a:lnTo>
                  <a:pt x="60444" y="150102"/>
                </a:lnTo>
                <a:lnTo>
                  <a:pt x="63025" y="161259"/>
                </a:lnTo>
                <a:lnTo>
                  <a:pt x="66459" y="172250"/>
                </a:lnTo>
                <a:lnTo>
                  <a:pt x="30746" y="172275"/>
                </a:lnTo>
                <a:lnTo>
                  <a:pt x="164185" y="172275"/>
                </a:lnTo>
                <a:lnTo>
                  <a:pt x="78968" y="172262"/>
                </a:lnTo>
                <a:lnTo>
                  <a:pt x="78638" y="172008"/>
                </a:lnTo>
                <a:lnTo>
                  <a:pt x="69505" y="128701"/>
                </a:lnTo>
                <a:lnTo>
                  <a:pt x="69468" y="127393"/>
                </a:lnTo>
                <a:close/>
              </a:path>
              <a:path w="243205" h="243204">
                <a:moveTo>
                  <a:pt x="241976" y="127419"/>
                </a:moveTo>
                <a:lnTo>
                  <a:pt x="173799" y="127419"/>
                </a:lnTo>
                <a:lnTo>
                  <a:pt x="173570" y="130467"/>
                </a:lnTo>
                <a:lnTo>
                  <a:pt x="173405" y="133451"/>
                </a:lnTo>
                <a:lnTo>
                  <a:pt x="173100" y="136423"/>
                </a:lnTo>
                <a:lnTo>
                  <a:pt x="164185" y="172275"/>
                </a:lnTo>
                <a:lnTo>
                  <a:pt x="212407" y="172275"/>
                </a:lnTo>
                <a:lnTo>
                  <a:pt x="176695" y="172250"/>
                </a:lnTo>
                <a:lnTo>
                  <a:pt x="180130" y="161259"/>
                </a:lnTo>
                <a:lnTo>
                  <a:pt x="182729" y="149993"/>
                </a:lnTo>
                <a:lnTo>
                  <a:pt x="184437" y="138826"/>
                </a:lnTo>
                <a:lnTo>
                  <a:pt x="185318" y="127431"/>
                </a:lnTo>
                <a:lnTo>
                  <a:pt x="241976" y="127419"/>
                </a:lnTo>
                <a:close/>
              </a:path>
              <a:path w="243205" h="243204">
                <a:moveTo>
                  <a:pt x="241973" y="127431"/>
                </a:moveTo>
                <a:lnTo>
                  <a:pt x="225755" y="127431"/>
                </a:lnTo>
                <a:lnTo>
                  <a:pt x="225441" y="130467"/>
                </a:lnTo>
                <a:lnTo>
                  <a:pt x="225247" y="133172"/>
                </a:lnTo>
                <a:lnTo>
                  <a:pt x="224853" y="135991"/>
                </a:lnTo>
                <a:lnTo>
                  <a:pt x="212407" y="172275"/>
                </a:lnTo>
                <a:lnTo>
                  <a:pt x="231267" y="172275"/>
                </a:lnTo>
                <a:lnTo>
                  <a:pt x="233618" y="168791"/>
                </a:lnTo>
                <a:lnTo>
                  <a:pt x="241973" y="127431"/>
                </a:lnTo>
                <a:close/>
              </a:path>
              <a:path w="243205" h="243204">
                <a:moveTo>
                  <a:pt x="241981" y="127393"/>
                </a:moveTo>
                <a:lnTo>
                  <a:pt x="115735" y="127393"/>
                </a:lnTo>
                <a:lnTo>
                  <a:pt x="115735" y="172173"/>
                </a:lnTo>
                <a:lnTo>
                  <a:pt x="78968" y="172262"/>
                </a:lnTo>
                <a:lnTo>
                  <a:pt x="158935" y="172262"/>
                </a:lnTo>
                <a:lnTo>
                  <a:pt x="127431" y="172186"/>
                </a:lnTo>
                <a:lnTo>
                  <a:pt x="127431" y="127419"/>
                </a:lnTo>
                <a:lnTo>
                  <a:pt x="241976" y="127419"/>
                </a:lnTo>
                <a:close/>
              </a:path>
              <a:path w="243205" h="243204">
                <a:moveTo>
                  <a:pt x="231261" y="70827"/>
                </a:moveTo>
                <a:lnTo>
                  <a:pt x="79032" y="70827"/>
                </a:lnTo>
                <a:lnTo>
                  <a:pt x="115722" y="70865"/>
                </a:lnTo>
                <a:lnTo>
                  <a:pt x="115722" y="115722"/>
                </a:lnTo>
                <a:lnTo>
                  <a:pt x="241989" y="115722"/>
                </a:lnTo>
                <a:lnTo>
                  <a:pt x="185318" y="115709"/>
                </a:lnTo>
                <a:lnTo>
                  <a:pt x="127444" y="115671"/>
                </a:lnTo>
                <a:lnTo>
                  <a:pt x="127444" y="70865"/>
                </a:lnTo>
                <a:lnTo>
                  <a:pt x="231270" y="70840"/>
                </a:lnTo>
                <a:close/>
              </a:path>
              <a:path w="243205" h="243204">
                <a:moveTo>
                  <a:pt x="231270" y="70840"/>
                </a:moveTo>
                <a:lnTo>
                  <a:pt x="212407" y="70840"/>
                </a:lnTo>
                <a:lnTo>
                  <a:pt x="212851" y="71119"/>
                </a:lnTo>
                <a:lnTo>
                  <a:pt x="213324" y="72021"/>
                </a:lnTo>
                <a:lnTo>
                  <a:pt x="225602" y="114452"/>
                </a:lnTo>
                <a:lnTo>
                  <a:pt x="225666" y="115709"/>
                </a:lnTo>
                <a:lnTo>
                  <a:pt x="241987" y="115709"/>
                </a:lnTo>
                <a:lnTo>
                  <a:pt x="233581" y="74264"/>
                </a:lnTo>
                <a:lnTo>
                  <a:pt x="231270" y="70840"/>
                </a:lnTo>
                <a:close/>
              </a:path>
              <a:path w="243205" h="243204">
                <a:moveTo>
                  <a:pt x="79016" y="70840"/>
                </a:moveTo>
                <a:lnTo>
                  <a:pt x="30721" y="70840"/>
                </a:lnTo>
                <a:lnTo>
                  <a:pt x="66497" y="70865"/>
                </a:lnTo>
                <a:lnTo>
                  <a:pt x="63025" y="81917"/>
                </a:lnTo>
                <a:lnTo>
                  <a:pt x="60448" y="92990"/>
                </a:lnTo>
                <a:lnTo>
                  <a:pt x="58718" y="104301"/>
                </a:lnTo>
                <a:lnTo>
                  <a:pt x="57848" y="115696"/>
                </a:lnTo>
                <a:lnTo>
                  <a:pt x="69407" y="115696"/>
                </a:lnTo>
                <a:lnTo>
                  <a:pt x="69545" y="113385"/>
                </a:lnTo>
                <a:lnTo>
                  <a:pt x="69646" y="111112"/>
                </a:lnTo>
                <a:lnTo>
                  <a:pt x="69849" y="108851"/>
                </a:lnTo>
                <a:lnTo>
                  <a:pt x="78638" y="71158"/>
                </a:lnTo>
                <a:lnTo>
                  <a:pt x="79016" y="70840"/>
                </a:lnTo>
                <a:close/>
              </a:path>
              <a:path w="243205" h="243204">
                <a:moveTo>
                  <a:pt x="212407" y="70840"/>
                </a:moveTo>
                <a:lnTo>
                  <a:pt x="164160" y="70840"/>
                </a:lnTo>
                <a:lnTo>
                  <a:pt x="164520" y="71158"/>
                </a:lnTo>
                <a:lnTo>
                  <a:pt x="164842" y="72021"/>
                </a:lnTo>
                <a:lnTo>
                  <a:pt x="173576" y="113385"/>
                </a:lnTo>
                <a:lnTo>
                  <a:pt x="173697" y="115671"/>
                </a:lnTo>
                <a:lnTo>
                  <a:pt x="185315" y="115671"/>
                </a:lnTo>
                <a:lnTo>
                  <a:pt x="184442" y="104301"/>
                </a:lnTo>
                <a:lnTo>
                  <a:pt x="182709" y="92990"/>
                </a:lnTo>
                <a:lnTo>
                  <a:pt x="180125" y="81862"/>
                </a:lnTo>
                <a:lnTo>
                  <a:pt x="176695" y="70916"/>
                </a:lnTo>
                <a:lnTo>
                  <a:pt x="212407" y="70840"/>
                </a:lnTo>
                <a:close/>
              </a:path>
              <a:path w="243205" h="243204">
                <a:moveTo>
                  <a:pt x="115730" y="19938"/>
                </a:moveTo>
                <a:lnTo>
                  <a:pt x="98261" y="19951"/>
                </a:lnTo>
                <a:lnTo>
                  <a:pt x="97701" y="20637"/>
                </a:lnTo>
                <a:lnTo>
                  <a:pt x="97497" y="20840"/>
                </a:lnTo>
                <a:lnTo>
                  <a:pt x="71818" y="58064"/>
                </a:lnTo>
                <a:lnTo>
                  <a:pt x="71361" y="59029"/>
                </a:lnTo>
                <a:lnTo>
                  <a:pt x="70840" y="59347"/>
                </a:lnTo>
                <a:lnTo>
                  <a:pt x="223513" y="59347"/>
                </a:lnTo>
                <a:lnTo>
                  <a:pt x="172275" y="59334"/>
                </a:lnTo>
                <a:lnTo>
                  <a:pt x="172140" y="59270"/>
                </a:lnTo>
                <a:lnTo>
                  <a:pt x="127457" y="59270"/>
                </a:lnTo>
                <a:lnTo>
                  <a:pt x="84035" y="59207"/>
                </a:lnTo>
                <a:lnTo>
                  <a:pt x="90413" y="48123"/>
                </a:lnTo>
                <a:lnTo>
                  <a:pt x="97756" y="37906"/>
                </a:lnTo>
                <a:lnTo>
                  <a:pt x="106190" y="28489"/>
                </a:lnTo>
                <a:lnTo>
                  <a:pt x="115730" y="19938"/>
                </a:lnTo>
                <a:close/>
              </a:path>
              <a:path w="243205" h="243204">
                <a:moveTo>
                  <a:pt x="184620" y="20192"/>
                </a:moveTo>
                <a:lnTo>
                  <a:pt x="145097" y="20192"/>
                </a:lnTo>
                <a:lnTo>
                  <a:pt x="162702" y="25897"/>
                </a:lnTo>
                <a:lnTo>
                  <a:pt x="178550" y="34313"/>
                </a:lnTo>
                <a:lnTo>
                  <a:pt x="192687" y="45422"/>
                </a:lnTo>
                <a:lnTo>
                  <a:pt x="205155" y="59207"/>
                </a:lnTo>
                <a:lnTo>
                  <a:pt x="172275" y="59334"/>
                </a:lnTo>
                <a:lnTo>
                  <a:pt x="223505" y="59334"/>
                </a:lnTo>
                <a:lnTo>
                  <a:pt x="207491" y="35625"/>
                </a:lnTo>
                <a:lnTo>
                  <a:pt x="184620" y="20192"/>
                </a:lnTo>
                <a:close/>
              </a:path>
              <a:path w="243205" h="243204">
                <a:moveTo>
                  <a:pt x="184263" y="19951"/>
                </a:moveTo>
                <a:lnTo>
                  <a:pt x="127457" y="19951"/>
                </a:lnTo>
                <a:lnTo>
                  <a:pt x="136991" y="28499"/>
                </a:lnTo>
                <a:lnTo>
                  <a:pt x="145407" y="37906"/>
                </a:lnTo>
                <a:lnTo>
                  <a:pt x="152772" y="48165"/>
                </a:lnTo>
                <a:lnTo>
                  <a:pt x="159156" y="59270"/>
                </a:lnTo>
                <a:lnTo>
                  <a:pt x="172140" y="59270"/>
                </a:lnTo>
                <a:lnTo>
                  <a:pt x="171843" y="59131"/>
                </a:lnTo>
                <a:lnTo>
                  <a:pt x="171500" y="58381"/>
                </a:lnTo>
                <a:lnTo>
                  <a:pt x="166217" y="48123"/>
                </a:lnTo>
                <a:lnTo>
                  <a:pt x="160094" y="38347"/>
                </a:lnTo>
                <a:lnTo>
                  <a:pt x="153250" y="29260"/>
                </a:lnTo>
                <a:lnTo>
                  <a:pt x="145364" y="20535"/>
                </a:lnTo>
                <a:lnTo>
                  <a:pt x="145097" y="20192"/>
                </a:lnTo>
                <a:lnTo>
                  <a:pt x="184620" y="20192"/>
                </a:lnTo>
                <a:lnTo>
                  <a:pt x="184263" y="19951"/>
                </a:lnTo>
                <a:close/>
              </a:path>
              <a:path w="243205" h="243204">
                <a:moveTo>
                  <a:pt x="184187" y="19900"/>
                </a:moveTo>
                <a:lnTo>
                  <a:pt x="115773" y="19900"/>
                </a:lnTo>
                <a:lnTo>
                  <a:pt x="115773" y="59207"/>
                </a:lnTo>
                <a:lnTo>
                  <a:pt x="127457" y="59207"/>
                </a:lnTo>
                <a:lnTo>
                  <a:pt x="127457" y="19951"/>
                </a:lnTo>
                <a:lnTo>
                  <a:pt x="184263" y="19951"/>
                </a:lnTo>
                <a:close/>
              </a:path>
            </a:pathLst>
          </a:custGeom>
          <a:solidFill>
            <a:srgbClr val="DB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02893" y="6437883"/>
            <a:ext cx="146939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info@themekongclub.org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3519" y="6829183"/>
            <a:ext cx="1029969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@theme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club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3519" y="6437883"/>
            <a:ext cx="1029969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@theme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club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3519" y="6024930"/>
            <a:ext cx="1029969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@theme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club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6794" y="5658637"/>
            <a:ext cx="77406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C63B"/>
                </a:solidFill>
                <a:latin typeface="Calibri"/>
                <a:cs typeface="Calibri"/>
              </a:rPr>
              <a:t>Follow </a:t>
            </a:r>
            <a:r>
              <a:rPr sz="1100" spc="-5" dirty="0">
                <a:solidFill>
                  <a:srgbClr val="FFC63B"/>
                </a:solidFill>
                <a:latin typeface="Calibri"/>
                <a:cs typeface="Calibri"/>
              </a:rPr>
              <a:t>us</a:t>
            </a:r>
            <a:r>
              <a:rPr sz="1100" spc="-60" dirty="0">
                <a:solidFill>
                  <a:srgbClr val="FFC63B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C63B"/>
                </a:solidFill>
                <a:latin typeface="Calibri"/>
                <a:cs typeface="Calibri"/>
              </a:rPr>
              <a:t>on: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86168" y="6129705"/>
            <a:ext cx="80454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C63B"/>
                </a:solidFill>
                <a:latin typeface="Calibri"/>
                <a:cs typeface="Calibri"/>
              </a:rPr>
              <a:t>Contact us</a:t>
            </a:r>
            <a:r>
              <a:rPr sz="1100" spc="-85" dirty="0">
                <a:solidFill>
                  <a:srgbClr val="FFC63B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C63B"/>
                </a:solidFill>
                <a:latin typeface="Calibri"/>
                <a:cs typeface="Calibri"/>
              </a:rPr>
              <a:t>at: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02893" y="6829183"/>
            <a:ext cx="145097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www.themekongclub.org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9063" y="6421842"/>
            <a:ext cx="250825" cy="206375"/>
          </a:xfrm>
          <a:custGeom>
            <a:avLst/>
            <a:gdLst/>
            <a:ahLst/>
            <a:cxnLst/>
            <a:rect l="l" t="t" r="r" b="b"/>
            <a:pathLst>
              <a:path w="250825" h="206375">
                <a:moveTo>
                  <a:pt x="1727" y="181813"/>
                </a:moveTo>
                <a:lnTo>
                  <a:pt x="1257" y="181838"/>
                </a:lnTo>
                <a:lnTo>
                  <a:pt x="634" y="182156"/>
                </a:lnTo>
                <a:lnTo>
                  <a:pt x="0" y="182537"/>
                </a:lnTo>
                <a:lnTo>
                  <a:pt x="546" y="183083"/>
                </a:lnTo>
                <a:lnTo>
                  <a:pt x="38557" y="200304"/>
                </a:lnTo>
                <a:lnTo>
                  <a:pt x="77675" y="206239"/>
                </a:lnTo>
                <a:lnTo>
                  <a:pt x="116811" y="202695"/>
                </a:lnTo>
                <a:lnTo>
                  <a:pt x="153560" y="189363"/>
                </a:lnTo>
                <a:lnTo>
                  <a:pt x="162838" y="182563"/>
                </a:lnTo>
                <a:lnTo>
                  <a:pt x="14784" y="182563"/>
                </a:lnTo>
                <a:lnTo>
                  <a:pt x="4013" y="182156"/>
                </a:lnTo>
                <a:lnTo>
                  <a:pt x="1727" y="181813"/>
                </a:lnTo>
                <a:close/>
              </a:path>
              <a:path w="250825" h="206375">
                <a:moveTo>
                  <a:pt x="28282" y="124383"/>
                </a:moveTo>
                <a:lnTo>
                  <a:pt x="27736" y="125095"/>
                </a:lnTo>
                <a:lnTo>
                  <a:pt x="28282" y="126453"/>
                </a:lnTo>
                <a:lnTo>
                  <a:pt x="36358" y="141134"/>
                </a:lnTo>
                <a:lnTo>
                  <a:pt x="46794" y="150909"/>
                </a:lnTo>
                <a:lnTo>
                  <a:pt x="58224" y="157038"/>
                </a:lnTo>
                <a:lnTo>
                  <a:pt x="69278" y="160782"/>
                </a:lnTo>
                <a:lnTo>
                  <a:pt x="71132" y="161112"/>
                </a:lnTo>
                <a:lnTo>
                  <a:pt x="72999" y="161112"/>
                </a:lnTo>
                <a:lnTo>
                  <a:pt x="74853" y="161544"/>
                </a:lnTo>
                <a:lnTo>
                  <a:pt x="74637" y="161709"/>
                </a:lnTo>
                <a:lnTo>
                  <a:pt x="74523" y="161874"/>
                </a:lnTo>
                <a:lnTo>
                  <a:pt x="69255" y="166790"/>
                </a:lnTo>
                <a:lnTo>
                  <a:pt x="25563" y="181732"/>
                </a:lnTo>
                <a:lnTo>
                  <a:pt x="14784" y="182563"/>
                </a:lnTo>
                <a:lnTo>
                  <a:pt x="162838" y="182563"/>
                </a:lnTo>
                <a:lnTo>
                  <a:pt x="185521" y="165938"/>
                </a:lnTo>
                <a:lnTo>
                  <a:pt x="204578" y="141547"/>
                </a:lnTo>
                <a:lnTo>
                  <a:pt x="211865" y="125552"/>
                </a:lnTo>
                <a:lnTo>
                  <a:pt x="41135" y="125552"/>
                </a:lnTo>
                <a:lnTo>
                  <a:pt x="29705" y="124650"/>
                </a:lnTo>
                <a:lnTo>
                  <a:pt x="28282" y="124383"/>
                </a:lnTo>
                <a:close/>
              </a:path>
              <a:path w="250825" h="206375">
                <a:moveTo>
                  <a:pt x="10413" y="72186"/>
                </a:moveTo>
                <a:lnTo>
                  <a:pt x="9804" y="72618"/>
                </a:lnTo>
                <a:lnTo>
                  <a:pt x="9669" y="76771"/>
                </a:lnTo>
                <a:lnTo>
                  <a:pt x="9766" y="77762"/>
                </a:lnTo>
                <a:lnTo>
                  <a:pt x="30467" y="115234"/>
                </a:lnTo>
                <a:lnTo>
                  <a:pt x="49212" y="124053"/>
                </a:lnTo>
                <a:lnTo>
                  <a:pt x="45237" y="124929"/>
                </a:lnTo>
                <a:lnTo>
                  <a:pt x="41135" y="125552"/>
                </a:lnTo>
                <a:lnTo>
                  <a:pt x="211865" y="125552"/>
                </a:lnTo>
                <a:lnTo>
                  <a:pt x="217146" y="113960"/>
                </a:lnTo>
                <a:lnTo>
                  <a:pt x="224067" y="84235"/>
                </a:lnTo>
                <a:lnTo>
                  <a:pt x="224449" y="78689"/>
                </a:lnTo>
                <a:lnTo>
                  <a:pt x="30695" y="78689"/>
                </a:lnTo>
                <a:lnTo>
                  <a:pt x="20612" y="77597"/>
                </a:lnTo>
                <a:lnTo>
                  <a:pt x="11620" y="72948"/>
                </a:lnTo>
                <a:lnTo>
                  <a:pt x="10413" y="72186"/>
                </a:lnTo>
                <a:close/>
              </a:path>
              <a:path w="250825" h="206375">
                <a:moveTo>
                  <a:pt x="17906" y="9702"/>
                </a:moveTo>
                <a:lnTo>
                  <a:pt x="17246" y="9702"/>
                </a:lnTo>
                <a:lnTo>
                  <a:pt x="16268" y="11188"/>
                </a:lnTo>
                <a:lnTo>
                  <a:pt x="10465" y="26339"/>
                </a:lnTo>
                <a:lnTo>
                  <a:pt x="10485" y="43502"/>
                </a:lnTo>
                <a:lnTo>
                  <a:pt x="29273" y="76771"/>
                </a:lnTo>
                <a:lnTo>
                  <a:pt x="31508" y="78524"/>
                </a:lnTo>
                <a:lnTo>
                  <a:pt x="30695" y="78689"/>
                </a:lnTo>
                <a:lnTo>
                  <a:pt x="224449" y="78689"/>
                </a:lnTo>
                <a:lnTo>
                  <a:pt x="225479" y="63715"/>
                </a:lnTo>
                <a:lnTo>
                  <a:pt x="123278" y="63715"/>
                </a:lnTo>
                <a:lnTo>
                  <a:pt x="122186" y="63550"/>
                </a:lnTo>
                <a:lnTo>
                  <a:pt x="92599" y="57206"/>
                </a:lnTo>
                <a:lnTo>
                  <a:pt x="65597" y="46861"/>
                </a:lnTo>
                <a:lnTo>
                  <a:pt x="41121" y="31741"/>
                </a:lnTo>
                <a:lnTo>
                  <a:pt x="19113" y="11074"/>
                </a:lnTo>
                <a:lnTo>
                  <a:pt x="17906" y="9702"/>
                </a:lnTo>
                <a:close/>
              </a:path>
              <a:path w="250825" h="206375">
                <a:moveTo>
                  <a:pt x="179730" y="0"/>
                </a:moveTo>
                <a:lnTo>
                  <a:pt x="138607" y="14655"/>
                </a:lnTo>
                <a:lnTo>
                  <a:pt x="122008" y="47980"/>
                </a:lnTo>
                <a:lnTo>
                  <a:pt x="122161" y="55079"/>
                </a:lnTo>
                <a:lnTo>
                  <a:pt x="123393" y="63550"/>
                </a:lnTo>
                <a:lnTo>
                  <a:pt x="123278" y="63715"/>
                </a:lnTo>
                <a:lnTo>
                  <a:pt x="225479" y="63715"/>
                </a:lnTo>
                <a:lnTo>
                  <a:pt x="226073" y="55079"/>
                </a:lnTo>
                <a:lnTo>
                  <a:pt x="226186" y="51816"/>
                </a:lnTo>
                <a:lnTo>
                  <a:pt x="228104" y="50927"/>
                </a:lnTo>
                <a:lnTo>
                  <a:pt x="246798" y="32283"/>
                </a:lnTo>
                <a:lnTo>
                  <a:pt x="224180" y="32283"/>
                </a:lnTo>
                <a:lnTo>
                  <a:pt x="228343" y="31490"/>
                </a:lnTo>
                <a:lnTo>
                  <a:pt x="236651" y="21259"/>
                </a:lnTo>
                <a:lnTo>
                  <a:pt x="240309" y="16713"/>
                </a:lnTo>
                <a:lnTo>
                  <a:pt x="240473" y="16433"/>
                </a:lnTo>
                <a:lnTo>
                  <a:pt x="212801" y="16433"/>
                </a:lnTo>
                <a:lnTo>
                  <a:pt x="212153" y="16217"/>
                </a:lnTo>
                <a:lnTo>
                  <a:pt x="211607" y="15671"/>
                </a:lnTo>
                <a:lnTo>
                  <a:pt x="209905" y="13754"/>
                </a:lnTo>
                <a:lnTo>
                  <a:pt x="208978" y="12992"/>
                </a:lnTo>
                <a:lnTo>
                  <a:pt x="204558" y="9220"/>
                </a:lnTo>
                <a:lnTo>
                  <a:pt x="199809" y="6261"/>
                </a:lnTo>
                <a:lnTo>
                  <a:pt x="187413" y="1219"/>
                </a:lnTo>
                <a:lnTo>
                  <a:pt x="179730" y="0"/>
                </a:lnTo>
                <a:close/>
              </a:path>
              <a:path w="250825" h="206375">
                <a:moveTo>
                  <a:pt x="228343" y="31490"/>
                </a:moveTo>
                <a:lnTo>
                  <a:pt x="224180" y="32283"/>
                </a:lnTo>
                <a:lnTo>
                  <a:pt x="228257" y="31597"/>
                </a:lnTo>
                <a:close/>
              </a:path>
              <a:path w="250825" h="206375">
                <a:moveTo>
                  <a:pt x="250386" y="24644"/>
                </a:moveTo>
                <a:lnTo>
                  <a:pt x="228343" y="31490"/>
                </a:lnTo>
                <a:lnTo>
                  <a:pt x="224180" y="32283"/>
                </a:lnTo>
                <a:lnTo>
                  <a:pt x="246798" y="32283"/>
                </a:lnTo>
                <a:lnTo>
                  <a:pt x="249148" y="29273"/>
                </a:lnTo>
                <a:lnTo>
                  <a:pt x="250454" y="27511"/>
                </a:lnTo>
                <a:lnTo>
                  <a:pt x="250386" y="24644"/>
                </a:lnTo>
                <a:close/>
              </a:path>
              <a:path w="250825" h="206375">
                <a:moveTo>
                  <a:pt x="244462" y="4406"/>
                </a:moveTo>
                <a:lnTo>
                  <a:pt x="244106" y="4521"/>
                </a:lnTo>
                <a:lnTo>
                  <a:pt x="236423" y="8325"/>
                </a:lnTo>
                <a:lnTo>
                  <a:pt x="229030" y="11415"/>
                </a:lnTo>
                <a:lnTo>
                  <a:pt x="221454" y="14036"/>
                </a:lnTo>
                <a:lnTo>
                  <a:pt x="213664" y="16217"/>
                </a:lnTo>
                <a:lnTo>
                  <a:pt x="212801" y="16433"/>
                </a:lnTo>
                <a:lnTo>
                  <a:pt x="240473" y="16433"/>
                </a:lnTo>
                <a:lnTo>
                  <a:pt x="243344" y="11531"/>
                </a:lnTo>
                <a:lnTo>
                  <a:pt x="245059" y="5943"/>
                </a:lnTo>
                <a:lnTo>
                  <a:pt x="245275" y="5499"/>
                </a:lnTo>
                <a:lnTo>
                  <a:pt x="245440" y="4953"/>
                </a:lnTo>
                <a:lnTo>
                  <a:pt x="245008" y="4622"/>
                </a:lnTo>
                <a:lnTo>
                  <a:pt x="244462" y="4406"/>
                </a:lnTo>
                <a:close/>
              </a:path>
            </a:pathLst>
          </a:custGeom>
          <a:solidFill>
            <a:srgbClr val="DB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2703" y="5979360"/>
            <a:ext cx="123825" cy="266065"/>
          </a:xfrm>
          <a:custGeom>
            <a:avLst/>
            <a:gdLst/>
            <a:ahLst/>
            <a:cxnLst/>
            <a:rect l="l" t="t" r="r" b="b"/>
            <a:pathLst>
              <a:path w="123825" h="266064">
                <a:moveTo>
                  <a:pt x="81610" y="131825"/>
                </a:moveTo>
                <a:lnTo>
                  <a:pt x="27203" y="131825"/>
                </a:lnTo>
                <a:lnTo>
                  <a:pt x="27203" y="264248"/>
                </a:lnTo>
                <a:lnTo>
                  <a:pt x="28702" y="265747"/>
                </a:lnTo>
                <a:lnTo>
                  <a:pt x="80111" y="265747"/>
                </a:lnTo>
                <a:lnTo>
                  <a:pt x="81610" y="264248"/>
                </a:lnTo>
                <a:lnTo>
                  <a:pt x="81610" y="131825"/>
                </a:lnTo>
                <a:close/>
              </a:path>
              <a:path w="123825" h="266064">
                <a:moveTo>
                  <a:pt x="121488" y="85788"/>
                </a:moveTo>
                <a:lnTo>
                  <a:pt x="1498" y="85788"/>
                </a:lnTo>
                <a:lnTo>
                  <a:pt x="0" y="87287"/>
                </a:lnTo>
                <a:lnTo>
                  <a:pt x="0" y="130327"/>
                </a:lnTo>
                <a:lnTo>
                  <a:pt x="1498" y="131825"/>
                </a:lnTo>
                <a:lnTo>
                  <a:pt x="117932" y="131825"/>
                </a:lnTo>
                <a:lnTo>
                  <a:pt x="119380" y="130492"/>
                </a:lnTo>
                <a:lnTo>
                  <a:pt x="123024" y="87464"/>
                </a:lnTo>
                <a:lnTo>
                  <a:pt x="121488" y="85788"/>
                </a:lnTo>
                <a:close/>
              </a:path>
              <a:path w="123825" h="266064">
                <a:moveTo>
                  <a:pt x="121958" y="0"/>
                </a:moveTo>
                <a:lnTo>
                  <a:pt x="75069" y="0"/>
                </a:lnTo>
                <a:lnTo>
                  <a:pt x="56435" y="3762"/>
                </a:lnTo>
                <a:lnTo>
                  <a:pt x="41221" y="14022"/>
                </a:lnTo>
                <a:lnTo>
                  <a:pt x="30964" y="29237"/>
                </a:lnTo>
                <a:lnTo>
                  <a:pt x="27203" y="47866"/>
                </a:lnTo>
                <a:lnTo>
                  <a:pt x="27203" y="85788"/>
                </a:lnTo>
                <a:lnTo>
                  <a:pt x="81610" y="85788"/>
                </a:lnTo>
                <a:lnTo>
                  <a:pt x="81610" y="51346"/>
                </a:lnTo>
                <a:lnTo>
                  <a:pt x="86906" y="46037"/>
                </a:lnTo>
                <a:lnTo>
                  <a:pt x="121958" y="46037"/>
                </a:lnTo>
                <a:lnTo>
                  <a:pt x="123456" y="44538"/>
                </a:lnTo>
                <a:lnTo>
                  <a:pt x="123456" y="1498"/>
                </a:lnTo>
                <a:lnTo>
                  <a:pt x="121958" y="0"/>
                </a:lnTo>
                <a:close/>
              </a:path>
            </a:pathLst>
          </a:custGeom>
          <a:solidFill>
            <a:srgbClr val="DB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2922" y="6871111"/>
            <a:ext cx="247015" cy="165100"/>
          </a:xfrm>
          <a:custGeom>
            <a:avLst/>
            <a:gdLst/>
            <a:ahLst/>
            <a:cxnLst/>
            <a:rect l="l" t="t" r="r" b="b"/>
            <a:pathLst>
              <a:path w="247015" h="165100">
                <a:moveTo>
                  <a:pt x="134886" y="3784"/>
                </a:moveTo>
                <a:lnTo>
                  <a:pt x="84963" y="3784"/>
                </a:lnTo>
                <a:lnTo>
                  <a:pt x="83210" y="5549"/>
                </a:lnTo>
                <a:lnTo>
                  <a:pt x="83285" y="17686"/>
                </a:lnTo>
                <a:lnTo>
                  <a:pt x="83392" y="85455"/>
                </a:lnTo>
                <a:lnTo>
                  <a:pt x="83257" y="131186"/>
                </a:lnTo>
                <a:lnTo>
                  <a:pt x="83121" y="163017"/>
                </a:lnTo>
                <a:lnTo>
                  <a:pt x="84899" y="164782"/>
                </a:lnTo>
                <a:lnTo>
                  <a:pt x="134874" y="164782"/>
                </a:lnTo>
                <a:lnTo>
                  <a:pt x="136639" y="163017"/>
                </a:lnTo>
                <a:lnTo>
                  <a:pt x="136652" y="70040"/>
                </a:lnTo>
                <a:lnTo>
                  <a:pt x="137007" y="65252"/>
                </a:lnTo>
                <a:lnTo>
                  <a:pt x="165874" y="42240"/>
                </a:lnTo>
                <a:lnTo>
                  <a:pt x="242129" y="42240"/>
                </a:lnTo>
                <a:lnTo>
                  <a:pt x="241843" y="40274"/>
                </a:lnTo>
                <a:lnTo>
                  <a:pt x="234319" y="27127"/>
                </a:lnTo>
                <a:lnTo>
                  <a:pt x="136296" y="27127"/>
                </a:lnTo>
                <a:lnTo>
                  <a:pt x="136385" y="26949"/>
                </a:lnTo>
                <a:lnTo>
                  <a:pt x="136537" y="26771"/>
                </a:lnTo>
                <a:lnTo>
                  <a:pt x="136652" y="5549"/>
                </a:lnTo>
                <a:lnTo>
                  <a:pt x="134886" y="3784"/>
                </a:lnTo>
                <a:close/>
              </a:path>
              <a:path w="247015" h="165100">
                <a:moveTo>
                  <a:pt x="242129" y="42240"/>
                </a:moveTo>
                <a:lnTo>
                  <a:pt x="165874" y="42240"/>
                </a:lnTo>
                <a:lnTo>
                  <a:pt x="178287" y="44885"/>
                </a:lnTo>
                <a:lnTo>
                  <a:pt x="186699" y="52328"/>
                </a:lnTo>
                <a:lnTo>
                  <a:pt x="191477" y="63826"/>
                </a:lnTo>
                <a:lnTo>
                  <a:pt x="192989" y="78638"/>
                </a:lnTo>
                <a:lnTo>
                  <a:pt x="192989" y="163017"/>
                </a:lnTo>
                <a:lnTo>
                  <a:pt x="194754" y="164782"/>
                </a:lnTo>
                <a:lnTo>
                  <a:pt x="244754" y="164782"/>
                </a:lnTo>
                <a:lnTo>
                  <a:pt x="246519" y="163017"/>
                </a:lnTo>
                <a:lnTo>
                  <a:pt x="246519" y="72453"/>
                </a:lnTo>
                <a:lnTo>
                  <a:pt x="242129" y="42240"/>
                </a:lnTo>
                <a:close/>
              </a:path>
              <a:path w="247015" h="165100">
                <a:moveTo>
                  <a:pt x="184899" y="0"/>
                </a:moveTo>
                <a:lnTo>
                  <a:pt x="166359" y="2615"/>
                </a:lnTo>
                <a:lnTo>
                  <a:pt x="152774" y="9191"/>
                </a:lnTo>
                <a:lnTo>
                  <a:pt x="143190" y="17820"/>
                </a:lnTo>
                <a:lnTo>
                  <a:pt x="136652" y="26593"/>
                </a:lnTo>
                <a:lnTo>
                  <a:pt x="136652" y="27127"/>
                </a:lnTo>
                <a:lnTo>
                  <a:pt x="234319" y="27127"/>
                </a:lnTo>
                <a:lnTo>
                  <a:pt x="228915" y="17686"/>
                </a:lnTo>
                <a:lnTo>
                  <a:pt x="209384" y="4368"/>
                </a:lnTo>
                <a:lnTo>
                  <a:pt x="184899" y="0"/>
                </a:lnTo>
                <a:close/>
              </a:path>
              <a:path w="247015" h="165100">
                <a:moveTo>
                  <a:pt x="51739" y="3784"/>
                </a:moveTo>
                <a:lnTo>
                  <a:pt x="1765" y="3784"/>
                </a:lnTo>
                <a:lnTo>
                  <a:pt x="0" y="5549"/>
                </a:lnTo>
                <a:lnTo>
                  <a:pt x="0" y="163017"/>
                </a:lnTo>
                <a:lnTo>
                  <a:pt x="1765" y="164782"/>
                </a:lnTo>
                <a:lnTo>
                  <a:pt x="51739" y="164782"/>
                </a:lnTo>
                <a:lnTo>
                  <a:pt x="53517" y="163017"/>
                </a:lnTo>
                <a:lnTo>
                  <a:pt x="53517" y="5549"/>
                </a:lnTo>
                <a:lnTo>
                  <a:pt x="51739" y="3784"/>
                </a:lnTo>
                <a:close/>
              </a:path>
            </a:pathLst>
          </a:custGeom>
          <a:solidFill>
            <a:srgbClr val="DB2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9426" y="679710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8651" y="0"/>
                </a:moveTo>
                <a:lnTo>
                  <a:pt x="17498" y="2251"/>
                </a:lnTo>
                <a:lnTo>
                  <a:pt x="8391" y="8391"/>
                </a:lnTo>
                <a:lnTo>
                  <a:pt x="2251" y="17498"/>
                </a:lnTo>
                <a:lnTo>
                  <a:pt x="0" y="28651"/>
                </a:lnTo>
                <a:lnTo>
                  <a:pt x="2251" y="39803"/>
                </a:lnTo>
                <a:lnTo>
                  <a:pt x="8391" y="48910"/>
                </a:lnTo>
                <a:lnTo>
                  <a:pt x="17498" y="55050"/>
                </a:lnTo>
                <a:lnTo>
                  <a:pt x="28651" y="57302"/>
                </a:lnTo>
                <a:lnTo>
                  <a:pt x="39803" y="55050"/>
                </a:lnTo>
                <a:lnTo>
                  <a:pt x="48910" y="48910"/>
                </a:lnTo>
                <a:lnTo>
                  <a:pt x="55050" y="39803"/>
                </a:lnTo>
                <a:lnTo>
                  <a:pt x="57302" y="28651"/>
                </a:lnTo>
                <a:lnTo>
                  <a:pt x="55050" y="17498"/>
                </a:lnTo>
                <a:lnTo>
                  <a:pt x="48910" y="8391"/>
                </a:lnTo>
                <a:lnTo>
                  <a:pt x="39803" y="2251"/>
                </a:lnTo>
                <a:lnTo>
                  <a:pt x="28651" y="0"/>
                </a:lnTo>
                <a:close/>
              </a:path>
            </a:pathLst>
          </a:custGeom>
          <a:solidFill>
            <a:srgbClr val="DB242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597</Words>
  <Application>Microsoft Office PowerPoint</Application>
  <PresentationFormat>Custom</PresentationFormat>
  <Paragraphs>109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Times New Roman</vt:lpstr>
      <vt:lpstr>DIN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7810</dc:creator>
  <cp:lastModifiedBy>Ali  Jaffery</cp:lastModifiedBy>
  <cp:revision>2</cp:revision>
  <dcterms:created xsi:type="dcterms:W3CDTF">2021-07-28T18:58:46Z</dcterms:created>
  <dcterms:modified xsi:type="dcterms:W3CDTF">2021-07-28T14:00:57Z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2021-07-28T00:00:00Z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2021-07-28T00:00:00Z</vt:filetime>
  </property>
</Properties>
</file>