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35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31F26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80F2B"/>
                </a:solidFill>
                <a:latin typeface="DIN"/>
                <a:cs typeface="DI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31F26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80F2B"/>
                </a:solidFill>
                <a:latin typeface="DIN"/>
                <a:cs typeface="DI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31F26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80F2B"/>
                </a:solidFill>
                <a:latin typeface="DIN"/>
                <a:cs typeface="DI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31F26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773024" y="6449135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20" h="1111250">
                <a:moveTo>
                  <a:pt x="566280" y="0"/>
                </a:moveTo>
                <a:lnTo>
                  <a:pt x="462597" y="0"/>
                </a:lnTo>
                <a:lnTo>
                  <a:pt x="0" y="1110869"/>
                </a:lnTo>
                <a:lnTo>
                  <a:pt x="99542" y="1110869"/>
                </a:lnTo>
                <a:lnTo>
                  <a:pt x="566280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16889" y="0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19" h="1111250">
                <a:moveTo>
                  <a:pt x="566267" y="0"/>
                </a:moveTo>
                <a:lnTo>
                  <a:pt x="466737" y="0"/>
                </a:lnTo>
                <a:lnTo>
                  <a:pt x="0" y="1110869"/>
                </a:lnTo>
                <a:lnTo>
                  <a:pt x="103682" y="1110869"/>
                </a:lnTo>
                <a:lnTo>
                  <a:pt x="566267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291002" y="5433975"/>
            <a:ext cx="395605" cy="953769"/>
          </a:xfrm>
          <a:custGeom>
            <a:avLst/>
            <a:gdLst/>
            <a:ahLst/>
            <a:cxnLst/>
            <a:rect l="l" t="t" r="r" b="b"/>
            <a:pathLst>
              <a:path w="395604" h="953770">
                <a:moveTo>
                  <a:pt x="395135" y="0"/>
                </a:moveTo>
                <a:lnTo>
                  <a:pt x="0" y="953401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172629"/>
            <a:ext cx="365760" cy="881380"/>
          </a:xfrm>
          <a:custGeom>
            <a:avLst/>
            <a:gdLst/>
            <a:ahLst/>
            <a:cxnLst/>
            <a:rect l="l" t="t" r="r" b="b"/>
            <a:pathLst>
              <a:path w="365760" h="881380">
                <a:moveTo>
                  <a:pt x="0" y="881135"/>
                </a:moveTo>
                <a:lnTo>
                  <a:pt x="365184" y="0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E31F26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9292" y="851992"/>
            <a:ext cx="9014815" cy="744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680F2B"/>
                </a:solidFill>
                <a:latin typeface="DIN"/>
                <a:cs typeface="DI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9292" y="1844611"/>
            <a:ext cx="9014815" cy="2174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7715" y="6986023"/>
            <a:ext cx="140970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E31F26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info@themekongclub.org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hemekongclub.or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themekongclub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10692130" cy="7560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tabLst>
                <a:tab pos="678815" algn="l"/>
              </a:tabLst>
            </a:pPr>
            <a:r>
              <a:rPr sz="1400" dirty="0">
                <a:solidFill>
                  <a:srgbClr val="E31F26"/>
                </a:solidFill>
                <a:latin typeface="Calibri"/>
                <a:cs typeface="Calibri"/>
              </a:rPr>
              <a:t>1	</a:t>
            </a:r>
            <a:r>
              <a:rPr sz="1000" spc="10" dirty="0">
                <a:solidFill>
                  <a:srgbClr val="B1B0B0"/>
                </a:solidFill>
                <a:latin typeface="Calibri"/>
                <a:cs typeface="Calibri"/>
              </a:rPr>
              <a:t>The Mekong</a:t>
            </a:r>
            <a:r>
              <a:rPr sz="1000" spc="15" dirty="0">
                <a:solidFill>
                  <a:srgbClr val="B1B0B0"/>
                </a:solidFill>
                <a:latin typeface="Calibri"/>
                <a:cs typeface="Calibri"/>
              </a:rPr>
              <a:t> </a:t>
            </a:r>
            <a:r>
              <a:rPr sz="1000" spc="20" dirty="0">
                <a:solidFill>
                  <a:srgbClr val="B1B0B0"/>
                </a:solidFill>
                <a:latin typeface="Calibri"/>
                <a:cs typeface="Calibri"/>
              </a:rPr>
              <a:t>Club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082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41880" y="0"/>
            <a:ext cx="5550535" cy="7560309"/>
          </a:xfrm>
          <a:custGeom>
            <a:avLst/>
            <a:gdLst/>
            <a:ahLst/>
            <a:cxnLst/>
            <a:rect l="l" t="t" r="r" b="b"/>
            <a:pathLst>
              <a:path w="5550534" h="7560309">
                <a:moveTo>
                  <a:pt x="5550115" y="0"/>
                </a:moveTo>
                <a:lnTo>
                  <a:pt x="4378210" y="0"/>
                </a:lnTo>
                <a:lnTo>
                  <a:pt x="0" y="7560005"/>
                </a:lnTo>
                <a:lnTo>
                  <a:pt x="5550115" y="7560005"/>
                </a:lnTo>
                <a:lnTo>
                  <a:pt x="5550115" y="0"/>
                </a:lnTo>
                <a:close/>
              </a:path>
            </a:pathLst>
          </a:custGeom>
          <a:solidFill>
            <a:srgbClr val="FEC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5357" y="4167860"/>
            <a:ext cx="5200943" cy="165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22350">
              <a:lnSpc>
                <a:spcPct val="100000"/>
              </a:lnSpc>
            </a:pPr>
            <a:r>
              <a:rPr sz="3600" b="1" spc="-10" dirty="0">
                <a:solidFill>
                  <a:srgbClr val="FEFFFF"/>
                </a:solidFill>
                <a:latin typeface="DIN"/>
                <a:cs typeface="DIN"/>
              </a:rPr>
              <a:t>Incorporating  </a:t>
            </a:r>
            <a:r>
              <a:rPr sz="3600" b="1" dirty="0">
                <a:solidFill>
                  <a:srgbClr val="FEC63B"/>
                </a:solidFill>
                <a:latin typeface="DIN"/>
                <a:cs typeface="DIN"/>
              </a:rPr>
              <a:t>Modern</a:t>
            </a:r>
            <a:r>
              <a:rPr sz="3600" b="1" spc="-70" dirty="0">
                <a:solidFill>
                  <a:srgbClr val="FEC63B"/>
                </a:solidFill>
                <a:latin typeface="DIN"/>
                <a:cs typeface="DIN"/>
              </a:rPr>
              <a:t> </a:t>
            </a:r>
            <a:r>
              <a:rPr sz="3600" b="1" spc="-10" dirty="0">
                <a:solidFill>
                  <a:srgbClr val="FEC63B"/>
                </a:solidFill>
                <a:latin typeface="DIN"/>
                <a:cs typeface="DIN"/>
              </a:rPr>
              <a:t>Slavery</a:t>
            </a:r>
            <a:endParaRPr sz="3600" dirty="0">
              <a:latin typeface="DIN"/>
              <a:cs typeface="DIN"/>
            </a:endParaRPr>
          </a:p>
          <a:p>
            <a:pPr marL="12700">
              <a:lnSpc>
                <a:spcPct val="100000"/>
              </a:lnSpc>
            </a:pPr>
            <a:r>
              <a:rPr sz="3600" b="1" spc="-5" dirty="0">
                <a:solidFill>
                  <a:srgbClr val="FEFFFF"/>
                </a:solidFill>
                <a:latin typeface="DIN"/>
                <a:cs typeface="DIN"/>
              </a:rPr>
              <a:t>into </a:t>
            </a:r>
            <a:r>
              <a:rPr sz="3600" b="1" dirty="0">
                <a:solidFill>
                  <a:srgbClr val="FEFFFF"/>
                </a:solidFill>
                <a:latin typeface="DIN"/>
                <a:cs typeface="DIN"/>
              </a:rPr>
              <a:t>the RFP</a:t>
            </a:r>
            <a:r>
              <a:rPr sz="3600" b="1" spc="-85" dirty="0">
                <a:solidFill>
                  <a:srgbClr val="FEFFFF"/>
                </a:solidFill>
                <a:latin typeface="DIN"/>
                <a:cs typeface="DIN"/>
              </a:rPr>
              <a:t> </a:t>
            </a:r>
            <a:r>
              <a:rPr sz="3600" b="1" spc="-30" dirty="0">
                <a:solidFill>
                  <a:srgbClr val="FEFFFF"/>
                </a:solidFill>
                <a:latin typeface="DIN"/>
                <a:cs typeface="DIN"/>
              </a:rPr>
              <a:t>Process</a:t>
            </a:r>
            <a:endParaRPr sz="3600" dirty="0">
              <a:latin typeface="DIN"/>
              <a:cs typeface="DI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8059" y="3578317"/>
            <a:ext cx="3581400" cy="0"/>
          </a:xfrm>
          <a:custGeom>
            <a:avLst/>
            <a:gdLst/>
            <a:ahLst/>
            <a:cxnLst/>
            <a:rect l="l" t="t" r="r" b="b"/>
            <a:pathLst>
              <a:path w="3581400">
                <a:moveTo>
                  <a:pt x="0" y="0"/>
                </a:moveTo>
                <a:lnTo>
                  <a:pt x="35814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Picture 24" descr="Logo&#10;&#10;Description automatically generated with medium confidence">
            <a:extLst>
              <a:ext uri="{FF2B5EF4-FFF2-40B4-BE49-F238E27FC236}">
                <a16:creationId xmlns:a16="http://schemas.microsoft.com/office/drawing/2014/main" id="{B0B5ACDC-878C-4FFE-ADA8-853DEE4492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28" y="1415874"/>
            <a:ext cx="3476928" cy="14484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2057400"/>
          </a:xfrm>
          <a:custGeom>
            <a:avLst/>
            <a:gdLst/>
            <a:ahLst/>
            <a:cxnLst/>
            <a:rect l="l" t="t" r="r" b="b"/>
            <a:pathLst>
              <a:path w="10692130" h="2057400">
                <a:moveTo>
                  <a:pt x="0" y="2056917"/>
                </a:moveTo>
                <a:lnTo>
                  <a:pt x="10692003" y="2056917"/>
                </a:lnTo>
                <a:lnTo>
                  <a:pt x="10692003" y="0"/>
                </a:lnTo>
                <a:lnTo>
                  <a:pt x="0" y="0"/>
                </a:lnTo>
                <a:lnTo>
                  <a:pt x="0" y="2056917"/>
                </a:lnTo>
                <a:close/>
              </a:path>
            </a:pathLst>
          </a:custGeom>
          <a:solidFill>
            <a:srgbClr val="6F1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20242" y="824052"/>
            <a:ext cx="9027795" cy="854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The following guidance will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help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you to incorporate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modern slavery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‘Request for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Proposals’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(RFP)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process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suppliers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and other  business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partners. These best practice examples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assist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in ensuring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that you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clearly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communicating your expectations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regarding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modern 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slavery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issues and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exercising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due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diligence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selection</a:t>
            </a:r>
            <a:r>
              <a:rPr sz="12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process.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Contact </a:t>
            </a:r>
            <a:r>
              <a:rPr sz="1200" b="1" u="sng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info@themekongclub.org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further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support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with modern slavery</a:t>
            </a:r>
            <a:r>
              <a:rPr sz="12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issues.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0242" y="2268585"/>
            <a:ext cx="77268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45" dirty="0">
                <a:solidFill>
                  <a:srgbClr val="680F2B"/>
                </a:solidFill>
                <a:latin typeface="DIN"/>
                <a:cs typeface="DIN"/>
              </a:rPr>
              <a:t>Make</a:t>
            </a:r>
            <a:r>
              <a:rPr sz="2400" b="1" spc="-1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dirty="0">
                <a:solidFill>
                  <a:srgbClr val="680F2B"/>
                </a:solidFill>
                <a:latin typeface="DIN"/>
                <a:cs typeface="DIN"/>
              </a:rPr>
              <a:t>a</a:t>
            </a:r>
            <a:r>
              <a:rPr sz="2400" b="1" spc="-1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5" dirty="0">
                <a:solidFill>
                  <a:srgbClr val="680F2B"/>
                </a:solidFill>
                <a:latin typeface="DIN"/>
                <a:cs typeface="DIN"/>
              </a:rPr>
              <a:t>clear</a:t>
            </a:r>
            <a:r>
              <a:rPr sz="2400" b="1" spc="-1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0" dirty="0">
                <a:solidFill>
                  <a:srgbClr val="680F2B"/>
                </a:solidFill>
                <a:latin typeface="DIN"/>
                <a:cs typeface="DIN"/>
              </a:rPr>
              <a:t>statement</a:t>
            </a:r>
            <a:r>
              <a:rPr sz="2400" b="1" spc="-1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25" dirty="0">
                <a:solidFill>
                  <a:srgbClr val="680F2B"/>
                </a:solidFill>
                <a:latin typeface="DIN"/>
                <a:cs typeface="DIN"/>
              </a:rPr>
              <a:t>of</a:t>
            </a:r>
            <a:r>
              <a:rPr sz="2400" b="1" spc="-1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45" dirty="0">
                <a:solidFill>
                  <a:srgbClr val="680F2B"/>
                </a:solidFill>
                <a:latin typeface="DIN"/>
                <a:cs typeface="DIN"/>
              </a:rPr>
              <a:t>your</a:t>
            </a:r>
            <a:r>
              <a:rPr sz="2400" b="1" spc="-1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5" dirty="0">
                <a:solidFill>
                  <a:srgbClr val="680F2B"/>
                </a:solidFill>
                <a:latin typeface="DIN"/>
                <a:cs typeface="DIN"/>
              </a:rPr>
              <a:t>expectations</a:t>
            </a:r>
            <a:endParaRPr sz="2400" b="1" dirty="0">
              <a:latin typeface="DIN"/>
              <a:cs typeface="DI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2942" y="2758075"/>
            <a:ext cx="9007475" cy="0"/>
          </a:xfrm>
          <a:custGeom>
            <a:avLst/>
            <a:gdLst/>
            <a:ahLst/>
            <a:cxnLst/>
            <a:rect l="l" t="t" r="r" b="b"/>
            <a:pathLst>
              <a:path w="9007475">
                <a:moveTo>
                  <a:pt x="0" y="0"/>
                </a:moveTo>
                <a:lnTo>
                  <a:pt x="9007068" y="0"/>
                </a:lnTo>
              </a:path>
            </a:pathLst>
          </a:custGeom>
          <a:ln w="27000">
            <a:solidFill>
              <a:srgbClr val="680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0242" y="2893305"/>
            <a:ext cx="9008110" cy="1666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8100" algn="just">
              <a:lnSpc>
                <a:spcPct val="100000"/>
              </a:lnSpc>
            </a:pP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are committed 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acting ethically and with integrity in our business dealings and relationships and expect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same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high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standards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from all of  our suppliers,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contractors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and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other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business partners. This includes engaging in responsible sourcing and social compliance and tackling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throughout our supply</a:t>
            </a:r>
            <a:r>
              <a:rPr sz="1200" spc="2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chains.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</a:t>
            </a:r>
            <a:r>
              <a:rPr sz="1200" spc="-15" dirty="0">
                <a:solidFill>
                  <a:srgbClr val="000101"/>
                </a:solidFill>
                <a:latin typeface="Calibri"/>
                <a:cs typeface="Calibri"/>
              </a:rPr>
              <a:t>takes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various forms, such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as </a:t>
            </a:r>
            <a:r>
              <a:rPr sz="1200" spc="-15" dirty="0">
                <a:solidFill>
                  <a:srgbClr val="000101"/>
                </a:solidFill>
                <a:latin typeface="Calibri"/>
                <a:cs typeface="Calibri"/>
              </a:rPr>
              <a:t>slavery,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servitude,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forced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labour and human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trafficking,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all of which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involve exploitation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and violation  of human</a:t>
            </a:r>
            <a:r>
              <a:rPr sz="1200" spc="-4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rights.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75565" algn="just">
              <a:lnSpc>
                <a:spcPct val="100000"/>
              </a:lnSpc>
            </a:pP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will not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engage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with suppliers who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use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forced,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compulsory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or </a:t>
            </a:r>
            <a:r>
              <a:rPr sz="1200" spc="-15" dirty="0">
                <a:solidFill>
                  <a:srgbClr val="000101"/>
                </a:solidFill>
                <a:latin typeface="Calibri"/>
                <a:cs typeface="Calibri"/>
              </a:rPr>
              <a:t>trafficked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labour,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or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are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otherwise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involved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in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any form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of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15" dirty="0">
                <a:solidFill>
                  <a:srgbClr val="000101"/>
                </a:solidFill>
                <a:latin typeface="Calibri"/>
                <a:cs typeface="Calibri"/>
              </a:rPr>
              <a:t>slavery.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This  is an important consideration in our process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for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evaluating and selecting</a:t>
            </a:r>
            <a:r>
              <a:rPr sz="1200" spc="11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suppliers.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4891557"/>
            <a:ext cx="10692002" cy="26684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73024" y="6449135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20" h="1111250">
                <a:moveTo>
                  <a:pt x="566280" y="0"/>
                </a:moveTo>
                <a:lnTo>
                  <a:pt x="462597" y="0"/>
                </a:lnTo>
                <a:lnTo>
                  <a:pt x="0" y="1110869"/>
                </a:lnTo>
                <a:lnTo>
                  <a:pt x="99542" y="1110869"/>
                </a:lnTo>
                <a:lnTo>
                  <a:pt x="566280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6889" y="0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19" h="1111250">
                <a:moveTo>
                  <a:pt x="566267" y="0"/>
                </a:moveTo>
                <a:lnTo>
                  <a:pt x="466737" y="0"/>
                </a:lnTo>
                <a:lnTo>
                  <a:pt x="0" y="1110869"/>
                </a:lnTo>
                <a:lnTo>
                  <a:pt x="103682" y="1110869"/>
                </a:lnTo>
                <a:lnTo>
                  <a:pt x="566267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291002" y="5433975"/>
            <a:ext cx="395605" cy="953769"/>
          </a:xfrm>
          <a:custGeom>
            <a:avLst/>
            <a:gdLst/>
            <a:ahLst/>
            <a:cxnLst/>
            <a:rect l="l" t="t" r="r" b="b"/>
            <a:pathLst>
              <a:path w="395604" h="953770">
                <a:moveTo>
                  <a:pt x="395135" y="0"/>
                </a:moveTo>
                <a:lnTo>
                  <a:pt x="0" y="953401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172629"/>
            <a:ext cx="365760" cy="881380"/>
          </a:xfrm>
          <a:custGeom>
            <a:avLst/>
            <a:gdLst/>
            <a:ahLst/>
            <a:cxnLst/>
            <a:rect l="l" t="t" r="r" b="b"/>
            <a:pathLst>
              <a:path w="365760" h="881380">
                <a:moveTo>
                  <a:pt x="0" y="881135"/>
                </a:moveTo>
                <a:lnTo>
                  <a:pt x="365184" y="0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666623" y="7024123"/>
            <a:ext cx="9715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1000" spc="10" dirty="0">
                <a:solidFill>
                  <a:srgbClr val="B1B0B0"/>
                </a:solidFill>
                <a:latin typeface="Calibri"/>
                <a:cs typeface="Calibri"/>
              </a:rPr>
              <a:t>The Mekong</a:t>
            </a:r>
            <a:r>
              <a:rPr sz="1000" spc="15" dirty="0">
                <a:solidFill>
                  <a:srgbClr val="B1B0B0"/>
                </a:solidFill>
                <a:latin typeface="Calibri"/>
                <a:cs typeface="Calibri"/>
              </a:rPr>
              <a:t> </a:t>
            </a:r>
            <a:r>
              <a:rPr sz="1000" spc="20" dirty="0">
                <a:solidFill>
                  <a:srgbClr val="B1B0B0"/>
                </a:solidFill>
                <a:latin typeface="Calibri"/>
                <a:cs typeface="Calibri"/>
              </a:rPr>
              <a:t>Club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b="1" spc="-45" dirty="0"/>
              <a:t>Include</a:t>
            </a:r>
            <a:r>
              <a:rPr b="1" spc="-100" dirty="0"/>
              <a:t> </a:t>
            </a:r>
            <a:r>
              <a:rPr b="1" spc="-40" dirty="0"/>
              <a:t>some</a:t>
            </a:r>
            <a:r>
              <a:rPr b="1" spc="-100" dirty="0"/>
              <a:t> </a:t>
            </a:r>
            <a:r>
              <a:rPr b="1" spc="-40" dirty="0"/>
              <a:t>basic</a:t>
            </a:r>
            <a:r>
              <a:rPr b="1" spc="-100" dirty="0"/>
              <a:t> </a:t>
            </a:r>
            <a:r>
              <a:rPr b="1" spc="-50" dirty="0"/>
              <a:t>questions</a:t>
            </a:r>
            <a:r>
              <a:rPr b="1" spc="-100" dirty="0"/>
              <a:t> </a:t>
            </a:r>
            <a:r>
              <a:rPr b="1" spc="-25" dirty="0"/>
              <a:t>on</a:t>
            </a:r>
            <a:r>
              <a:rPr b="1" spc="-100" dirty="0"/>
              <a:t> </a:t>
            </a:r>
            <a:r>
              <a:rPr b="1" spc="-45" dirty="0"/>
              <a:t>modern</a:t>
            </a:r>
            <a:r>
              <a:rPr b="1" spc="-100" dirty="0"/>
              <a:t> </a:t>
            </a:r>
            <a:r>
              <a:rPr b="1" spc="-50" dirty="0"/>
              <a:t>slavery</a:t>
            </a:r>
            <a:r>
              <a:rPr b="1" spc="-100" dirty="0"/>
              <a:t> </a:t>
            </a:r>
            <a:r>
              <a:rPr b="1" spc="-50" dirty="0"/>
              <a:t>for</a:t>
            </a:r>
            <a:r>
              <a:rPr b="1" spc="-100" dirty="0"/>
              <a:t> </a:t>
            </a:r>
            <a:r>
              <a:rPr b="1" spc="-45" dirty="0"/>
              <a:t>supplier</a:t>
            </a:r>
            <a:r>
              <a:rPr b="1" spc="-100" dirty="0"/>
              <a:t> </a:t>
            </a:r>
            <a:r>
              <a:rPr b="1" spc="-50" dirty="0"/>
              <a:t>due  diligence</a:t>
            </a:r>
            <a:r>
              <a:rPr b="1" spc="-114" dirty="0"/>
              <a:t> </a:t>
            </a:r>
            <a:r>
              <a:rPr b="1" spc="-25" dirty="0"/>
              <a:t>as</a:t>
            </a:r>
            <a:r>
              <a:rPr b="1" spc="-114" dirty="0"/>
              <a:t> </a:t>
            </a:r>
            <a:r>
              <a:rPr b="1" spc="-40" dirty="0"/>
              <a:t>part</a:t>
            </a:r>
            <a:r>
              <a:rPr b="1" spc="-114" dirty="0"/>
              <a:t> </a:t>
            </a:r>
            <a:r>
              <a:rPr b="1" spc="-25" dirty="0"/>
              <a:t>of</a:t>
            </a:r>
            <a:r>
              <a:rPr b="1" spc="-114" dirty="0"/>
              <a:t> </a:t>
            </a:r>
            <a:r>
              <a:rPr b="1" spc="-35" dirty="0"/>
              <a:t>the</a:t>
            </a:r>
            <a:r>
              <a:rPr b="1" spc="-114" dirty="0"/>
              <a:t> </a:t>
            </a:r>
            <a:r>
              <a:rPr b="1" spc="-50" dirty="0"/>
              <a:t>RFP</a:t>
            </a:r>
          </a:p>
        </p:txBody>
      </p:sp>
      <p:sp>
        <p:nvSpPr>
          <p:cNvPr id="3" name="object 3"/>
          <p:cNvSpPr/>
          <p:nvPr/>
        </p:nvSpPr>
        <p:spPr>
          <a:xfrm>
            <a:off x="851992" y="1709381"/>
            <a:ext cx="9007475" cy="0"/>
          </a:xfrm>
          <a:custGeom>
            <a:avLst/>
            <a:gdLst/>
            <a:ahLst/>
            <a:cxnLst/>
            <a:rect l="l" t="t" r="r" b="b"/>
            <a:pathLst>
              <a:path w="9007475">
                <a:moveTo>
                  <a:pt x="0" y="0"/>
                </a:moveTo>
                <a:lnTo>
                  <a:pt x="9007068" y="0"/>
                </a:lnTo>
              </a:path>
            </a:pathLst>
          </a:custGeom>
          <a:ln w="27000">
            <a:solidFill>
              <a:srgbClr val="680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9292" y="1844611"/>
            <a:ext cx="9005570" cy="3891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01930">
              <a:lnSpc>
                <a:spcPct val="100000"/>
              </a:lnSpc>
            </a:pP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are committed 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implementing and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enforcing </a:t>
            </a:r>
            <a:r>
              <a:rPr sz="1200" spc="-15" dirty="0">
                <a:solidFill>
                  <a:srgbClr val="000101"/>
                </a:solidFill>
                <a:latin typeface="Calibri"/>
                <a:cs typeface="Calibri"/>
              </a:rPr>
              <a:t>effective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systems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and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controls 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ensure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is not taking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place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anywhere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in our  own business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our supply</a:t>
            </a:r>
            <a:r>
              <a:rPr sz="1200" spc="3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chains.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 marR="136525">
              <a:lnSpc>
                <a:spcPct val="100000"/>
              </a:lnSpc>
            </a:pPr>
            <a:r>
              <a:rPr sz="1200" spc="-6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this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end, as part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of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tender process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we undertake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supplier due diligence in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 number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of areas and request that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tenderers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[answer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following questions] [Include suggested questions below] / </a:t>
            </a:r>
            <a:r>
              <a:rPr sz="1200" b="1" spc="-5" dirty="0">
                <a:solidFill>
                  <a:srgbClr val="000101"/>
                </a:solidFill>
                <a:latin typeface="Calibri"/>
                <a:cs typeface="Calibri"/>
              </a:rPr>
              <a:t>OR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[complete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attached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questionnaire]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[If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you have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separate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questionnaire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you 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wish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</a:t>
            </a:r>
            <a:r>
              <a:rPr sz="1200" spc="-6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attach].</a:t>
            </a:r>
            <a:endParaRPr sz="1200">
              <a:latin typeface="Calibri"/>
              <a:cs typeface="Calibri"/>
            </a:endParaRPr>
          </a:p>
          <a:p>
            <a:pPr marL="330200" marR="5080" indent="-177800">
              <a:lnSpc>
                <a:spcPct val="100000"/>
              </a:lnSpc>
              <a:spcBef>
                <a:spcPts val="994"/>
              </a:spcBef>
              <a:buChar char="•"/>
              <a:tabLst>
                <a:tab pos="330835" algn="l"/>
              </a:tabLst>
            </a:pP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Have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you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done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any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risk-mapping of your supply chain to understand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where there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is potential exposure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modern slavery risk? Please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identify 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level of mapping and disclose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any </a:t>
            </a:r>
            <a:r>
              <a:rPr sz="1200" i="1" spc="-20" dirty="0">
                <a:solidFill>
                  <a:srgbClr val="000101"/>
                </a:solidFill>
                <a:latin typeface="Calibri"/>
                <a:cs typeface="Calibri"/>
              </a:rPr>
              <a:t>key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risks</a:t>
            </a:r>
            <a:r>
              <a:rPr sz="1200" i="1" spc="12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identified.</a:t>
            </a:r>
            <a:endParaRPr sz="1200">
              <a:latin typeface="Calibri"/>
              <a:cs typeface="Calibri"/>
            </a:endParaRPr>
          </a:p>
          <a:p>
            <a:pPr marL="330200" marR="35560" indent="-177800">
              <a:lnSpc>
                <a:spcPct val="100000"/>
              </a:lnSpc>
              <a:spcBef>
                <a:spcPts val="994"/>
              </a:spcBef>
              <a:buChar char="•"/>
              <a:tabLst>
                <a:tab pos="330835" algn="l"/>
              </a:tabLst>
            </a:pP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Do you perform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screening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of all prospective suppliers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assess the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risks of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modern slavery or other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human rights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harms that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may occur in its  operations and supply</a:t>
            </a:r>
            <a:r>
              <a:rPr sz="1200" i="1" spc="2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chains?</a:t>
            </a:r>
            <a:endParaRPr sz="1200">
              <a:latin typeface="Calibri"/>
              <a:cs typeface="Calibri"/>
            </a:endParaRPr>
          </a:p>
          <a:p>
            <a:pPr marL="330200" marR="326390" indent="-177800">
              <a:lnSpc>
                <a:spcPct val="100000"/>
              </a:lnSpc>
              <a:spcBef>
                <a:spcPts val="994"/>
              </a:spcBef>
              <a:buChar char="•"/>
              <a:tabLst>
                <a:tab pos="330835" algn="l"/>
              </a:tabLst>
            </a:pP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Do you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have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an audit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programme or other due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diligence review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programme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for your highest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risk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suppliers? Do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these programmes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cover 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modern</a:t>
            </a:r>
            <a:r>
              <a:rPr sz="1200" i="1" spc="-10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slavery?</a:t>
            </a:r>
            <a:endParaRPr sz="1200">
              <a:latin typeface="Calibri"/>
              <a:cs typeface="Calibri"/>
            </a:endParaRPr>
          </a:p>
          <a:p>
            <a:pPr marL="330200" indent="-177800">
              <a:lnSpc>
                <a:spcPct val="100000"/>
              </a:lnSpc>
              <a:spcBef>
                <a:spcPts val="994"/>
              </a:spcBef>
              <a:buChar char="•"/>
              <a:tabLst>
                <a:tab pos="330835" algn="l"/>
              </a:tabLst>
            </a:pP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Have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any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of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these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audits, or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any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other processes you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undertake,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uncovered evidence of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slavery in your suppliers’ or</a:t>
            </a:r>
            <a:r>
              <a:rPr sz="1200" i="1" spc="18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sub-contractors’</a:t>
            </a:r>
            <a:endParaRPr sz="1200">
              <a:latin typeface="Calibri"/>
              <a:cs typeface="Calibri"/>
            </a:endParaRPr>
          </a:p>
          <a:p>
            <a:pPr marL="330200">
              <a:lnSpc>
                <a:spcPct val="100000"/>
              </a:lnSpc>
            </a:pP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supply chains?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If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so,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what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follow up action did you</a:t>
            </a:r>
            <a:r>
              <a:rPr sz="1200" i="1" spc="9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spc="-15" dirty="0">
                <a:solidFill>
                  <a:srgbClr val="000101"/>
                </a:solidFill>
                <a:latin typeface="Calibri"/>
                <a:cs typeface="Calibri"/>
              </a:rPr>
              <a:t>take?</a:t>
            </a:r>
            <a:endParaRPr sz="1200">
              <a:latin typeface="Calibri"/>
              <a:cs typeface="Calibri"/>
            </a:endParaRPr>
          </a:p>
          <a:p>
            <a:pPr marL="330200" marR="368935" indent="-177800">
              <a:lnSpc>
                <a:spcPct val="100000"/>
              </a:lnSpc>
              <a:spcBef>
                <a:spcPts val="1000"/>
              </a:spcBef>
              <a:buChar char="•"/>
              <a:tabLst>
                <a:tab pos="330835" algn="l"/>
              </a:tabLst>
            </a:pP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Who is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responsible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for oversight of your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modern slavery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and human trafficking policies and your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due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diligence processes? What level of  management do they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report</a:t>
            </a:r>
            <a:r>
              <a:rPr sz="1200" i="1" spc="-1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to?</a:t>
            </a:r>
            <a:endParaRPr sz="1200">
              <a:latin typeface="Calibri"/>
              <a:cs typeface="Calibri"/>
            </a:endParaRPr>
          </a:p>
          <a:p>
            <a:pPr marL="330200" indent="-177800">
              <a:lnSpc>
                <a:spcPct val="100000"/>
              </a:lnSpc>
              <a:spcBef>
                <a:spcPts val="994"/>
              </a:spcBef>
              <a:buChar char="•"/>
              <a:tabLst>
                <a:tab pos="330835" algn="l"/>
              </a:tabLst>
            </a:pP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Do you provide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modern slavery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and human trafficking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awareness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training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your </a:t>
            </a:r>
            <a:r>
              <a:rPr sz="1200" i="1" spc="-15" dirty="0">
                <a:solidFill>
                  <a:srgbClr val="000101"/>
                </a:solidFill>
                <a:latin typeface="Calibri"/>
                <a:cs typeface="Calibri"/>
              </a:rPr>
              <a:t>staff?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If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so, </a:t>
            </a:r>
            <a:r>
              <a:rPr sz="1200" i="1" spc="-25" dirty="0">
                <a:solidFill>
                  <a:srgbClr val="000101"/>
                </a:solidFill>
                <a:latin typeface="Calibri"/>
                <a:cs typeface="Calibri"/>
              </a:rPr>
              <a:t>how,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when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and </a:t>
            </a:r>
            <a:r>
              <a:rPr sz="1200" i="1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i="1" dirty="0">
                <a:solidFill>
                  <a:srgbClr val="000101"/>
                </a:solidFill>
                <a:latin typeface="Calibri"/>
                <a:cs typeface="Calibri"/>
              </a:rPr>
              <a:t>whom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is training </a:t>
            </a:r>
            <a:r>
              <a:rPr sz="1200" i="1" spc="8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i="1" spc="-5" dirty="0">
                <a:solidFill>
                  <a:srgbClr val="000101"/>
                </a:solidFill>
                <a:latin typeface="Calibri"/>
                <a:cs typeface="Calibri"/>
              </a:rPr>
              <a:t>provided?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773024" y="6449135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20" h="1111250">
                <a:moveTo>
                  <a:pt x="566280" y="0"/>
                </a:moveTo>
                <a:lnTo>
                  <a:pt x="462597" y="0"/>
                </a:lnTo>
                <a:lnTo>
                  <a:pt x="0" y="1110869"/>
                </a:lnTo>
                <a:lnTo>
                  <a:pt x="99542" y="1110869"/>
                </a:lnTo>
                <a:lnTo>
                  <a:pt x="566280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6889" y="0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19" h="1111250">
                <a:moveTo>
                  <a:pt x="566267" y="0"/>
                </a:moveTo>
                <a:lnTo>
                  <a:pt x="466737" y="0"/>
                </a:lnTo>
                <a:lnTo>
                  <a:pt x="0" y="1110869"/>
                </a:lnTo>
                <a:lnTo>
                  <a:pt x="103682" y="1110869"/>
                </a:lnTo>
                <a:lnTo>
                  <a:pt x="566267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91002" y="5433975"/>
            <a:ext cx="395605" cy="953769"/>
          </a:xfrm>
          <a:custGeom>
            <a:avLst/>
            <a:gdLst/>
            <a:ahLst/>
            <a:cxnLst/>
            <a:rect l="l" t="t" r="r" b="b"/>
            <a:pathLst>
              <a:path w="395604" h="953770">
                <a:moveTo>
                  <a:pt x="395135" y="0"/>
                </a:moveTo>
                <a:lnTo>
                  <a:pt x="0" y="953401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1172629"/>
            <a:ext cx="365760" cy="881380"/>
          </a:xfrm>
          <a:custGeom>
            <a:avLst/>
            <a:gdLst/>
            <a:ahLst/>
            <a:cxnLst/>
            <a:rect l="l" t="t" r="r" b="b"/>
            <a:pathLst>
              <a:path w="365760" h="881380">
                <a:moveTo>
                  <a:pt x="0" y="881135"/>
                </a:moveTo>
                <a:lnTo>
                  <a:pt x="365184" y="0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666623" y="7024123"/>
            <a:ext cx="9715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1000" spc="10" dirty="0">
                <a:solidFill>
                  <a:srgbClr val="B1B0B0"/>
                </a:solidFill>
                <a:latin typeface="Calibri"/>
                <a:cs typeface="Calibri"/>
              </a:rPr>
              <a:t>The Mekong</a:t>
            </a:r>
            <a:r>
              <a:rPr sz="1000" spc="15" dirty="0">
                <a:solidFill>
                  <a:srgbClr val="B1B0B0"/>
                </a:solidFill>
                <a:latin typeface="Calibri"/>
                <a:cs typeface="Calibri"/>
              </a:rPr>
              <a:t> </a:t>
            </a:r>
            <a:r>
              <a:rPr sz="1000" spc="20" dirty="0">
                <a:solidFill>
                  <a:srgbClr val="B1B0B0"/>
                </a:solidFill>
                <a:latin typeface="Calibri"/>
                <a:cs typeface="Calibri"/>
              </a:rPr>
              <a:t>Club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b="1" spc="-45" dirty="0"/>
              <a:t>Include</a:t>
            </a:r>
            <a:r>
              <a:rPr b="1" spc="-100" dirty="0"/>
              <a:t> </a:t>
            </a:r>
            <a:r>
              <a:rPr b="1" spc="-50" dirty="0"/>
              <a:t>declaration</a:t>
            </a:r>
            <a:r>
              <a:rPr b="1" spc="-100" dirty="0"/>
              <a:t> </a:t>
            </a:r>
            <a:r>
              <a:rPr b="1" spc="-50" dirty="0"/>
              <a:t>for</a:t>
            </a:r>
            <a:r>
              <a:rPr b="1" spc="-100" dirty="0"/>
              <a:t> </a:t>
            </a:r>
            <a:r>
              <a:rPr b="1" spc="-45" dirty="0"/>
              <a:t>supplier</a:t>
            </a:r>
            <a:r>
              <a:rPr b="1" spc="-100" dirty="0"/>
              <a:t> </a:t>
            </a:r>
            <a:r>
              <a:rPr b="1" spc="-30" dirty="0"/>
              <a:t>to</a:t>
            </a:r>
            <a:r>
              <a:rPr b="1" spc="-100" dirty="0"/>
              <a:t> </a:t>
            </a:r>
            <a:r>
              <a:rPr b="1" spc="-60" dirty="0"/>
              <a:t>comply</a:t>
            </a:r>
            <a:r>
              <a:rPr b="1" spc="-100" dirty="0"/>
              <a:t> </a:t>
            </a:r>
            <a:r>
              <a:rPr b="1" spc="-40" dirty="0"/>
              <a:t>with</a:t>
            </a:r>
            <a:r>
              <a:rPr b="1" spc="-100" dirty="0"/>
              <a:t> </a:t>
            </a:r>
            <a:r>
              <a:rPr b="1" spc="-45" dirty="0"/>
              <a:t>modern</a:t>
            </a:r>
            <a:r>
              <a:rPr b="1" spc="-100" dirty="0"/>
              <a:t> </a:t>
            </a:r>
            <a:r>
              <a:rPr b="1" spc="-55" dirty="0"/>
              <a:t>slavery  </a:t>
            </a:r>
            <a:r>
              <a:rPr b="1" spc="-45" dirty="0"/>
              <a:t>policies </a:t>
            </a:r>
            <a:r>
              <a:rPr b="1" spc="-35" dirty="0"/>
              <a:t>and </a:t>
            </a:r>
            <a:r>
              <a:rPr b="1" spc="-55" dirty="0"/>
              <a:t>applicable</a:t>
            </a:r>
            <a:r>
              <a:rPr b="1" spc="-285" dirty="0"/>
              <a:t> </a:t>
            </a:r>
            <a:r>
              <a:rPr b="1" spc="-50" dirty="0"/>
              <a:t>laws</a:t>
            </a:r>
          </a:p>
        </p:txBody>
      </p:sp>
      <p:sp>
        <p:nvSpPr>
          <p:cNvPr id="3" name="object 3"/>
          <p:cNvSpPr/>
          <p:nvPr/>
        </p:nvSpPr>
        <p:spPr>
          <a:xfrm>
            <a:off x="851992" y="1709381"/>
            <a:ext cx="9007475" cy="0"/>
          </a:xfrm>
          <a:custGeom>
            <a:avLst/>
            <a:gdLst/>
            <a:ahLst/>
            <a:cxnLst/>
            <a:rect l="l" t="t" r="r" b="b"/>
            <a:pathLst>
              <a:path w="9007475">
                <a:moveTo>
                  <a:pt x="0" y="0"/>
                </a:moveTo>
                <a:lnTo>
                  <a:pt x="9007068" y="0"/>
                </a:lnTo>
              </a:path>
            </a:pathLst>
          </a:custGeom>
          <a:ln w="27000">
            <a:solidFill>
              <a:srgbClr val="680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9292" y="1844611"/>
            <a:ext cx="8887460" cy="2174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3040">
              <a:lnSpc>
                <a:spcPct val="100000"/>
              </a:lnSpc>
            </a:pP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expect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successful tenderer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adhere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standards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set out in our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[Modern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Policy]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[insert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link] and provide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declaration of  compliance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as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follows: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200" spc="-35" dirty="0">
                <a:solidFill>
                  <a:srgbClr val="000101"/>
                </a:solidFill>
                <a:latin typeface="Calibri"/>
                <a:cs typeface="Calibri"/>
              </a:rPr>
              <a:t>‘We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confirm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we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will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comply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with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the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000101"/>
                </a:solidFill>
                <a:latin typeface="Calibri"/>
                <a:cs typeface="Calibri"/>
              </a:rPr>
              <a:t>Customer’s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[Modern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Slavery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Policy]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throughout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this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tender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process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and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during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the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term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of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000101"/>
                </a:solidFill>
                <a:latin typeface="Calibri"/>
                <a:cs typeface="Calibri"/>
              </a:rPr>
              <a:t>any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000101"/>
                </a:solidFill>
                <a:latin typeface="Calibri"/>
                <a:cs typeface="Calibri"/>
              </a:rPr>
              <a:t>contract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45" dirty="0">
                <a:solidFill>
                  <a:srgbClr val="000101"/>
                </a:solidFill>
                <a:latin typeface="Calibri"/>
                <a:cs typeface="Calibri"/>
              </a:rPr>
              <a:t>awarded’.</a:t>
            </a:r>
            <a:endParaRPr sz="1200">
              <a:latin typeface="Calibri"/>
              <a:cs typeface="Calibri"/>
            </a:endParaRPr>
          </a:p>
          <a:p>
            <a:pPr marL="12700" marR="28575">
              <a:lnSpc>
                <a:spcPct val="100000"/>
              </a:lnSpc>
              <a:spcBef>
                <a:spcPts val="1000"/>
              </a:spcBef>
            </a:pP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[OR –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if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you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do not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have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specific policy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aimed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at suppliers,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then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you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can simply require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them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confirm compliance with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their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own policies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as  per 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wording</a:t>
            </a:r>
            <a:r>
              <a:rPr sz="1200" spc="-4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below]</a:t>
            </a:r>
            <a:endParaRPr sz="1200">
              <a:latin typeface="Calibri"/>
              <a:cs typeface="Calibri"/>
            </a:endParaRPr>
          </a:p>
          <a:p>
            <a:pPr marL="12700" marR="217804">
              <a:lnSpc>
                <a:spcPct val="100000"/>
              </a:lnSpc>
              <a:spcBef>
                <a:spcPts val="1000"/>
              </a:spcBef>
            </a:pPr>
            <a:r>
              <a:rPr sz="1200" spc="-25" dirty="0">
                <a:solidFill>
                  <a:srgbClr val="000101"/>
                </a:solidFill>
                <a:latin typeface="Calibri"/>
                <a:cs typeface="Calibri"/>
              </a:rPr>
              <a:t>We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expect our suppliers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have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in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place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suitable policies and procedures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address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risks in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their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business and supply chain. 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Tenderers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will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be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required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provide copies and confirm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procedures in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place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ensure</a:t>
            </a:r>
            <a:r>
              <a:rPr sz="1200" spc="15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compliance.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As part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of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contracting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process with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successful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tenderer,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final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contract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will also include specific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clauses aimed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at ensuring compliance  with applicable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laws.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342" y="4253648"/>
            <a:ext cx="75363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65" dirty="0">
                <a:solidFill>
                  <a:srgbClr val="680F2B"/>
                </a:solidFill>
                <a:latin typeface="DIN"/>
                <a:cs typeface="DIN"/>
              </a:rPr>
              <a:t>Termination </a:t>
            </a:r>
            <a:r>
              <a:rPr sz="2400" b="1" spc="-45" dirty="0">
                <a:solidFill>
                  <a:srgbClr val="680F2B"/>
                </a:solidFill>
                <a:latin typeface="DIN"/>
                <a:cs typeface="DIN"/>
              </a:rPr>
              <a:t>rights </a:t>
            </a:r>
            <a:r>
              <a:rPr sz="2400" b="1" spc="-25" dirty="0">
                <a:solidFill>
                  <a:srgbClr val="680F2B"/>
                </a:solidFill>
                <a:latin typeface="DIN"/>
                <a:cs typeface="DIN"/>
              </a:rPr>
              <a:t>in </a:t>
            </a:r>
            <a:r>
              <a:rPr sz="2400" b="1" spc="-50" dirty="0">
                <a:solidFill>
                  <a:srgbClr val="680F2B"/>
                </a:solidFill>
                <a:latin typeface="DIN"/>
                <a:cs typeface="DIN"/>
              </a:rPr>
              <a:t>event </a:t>
            </a:r>
            <a:r>
              <a:rPr sz="2400" b="1" spc="-25" dirty="0">
                <a:solidFill>
                  <a:srgbClr val="680F2B"/>
                </a:solidFill>
                <a:latin typeface="DIN"/>
                <a:cs typeface="DIN"/>
              </a:rPr>
              <a:t>of</a:t>
            </a:r>
            <a:r>
              <a:rPr sz="2400" b="1" spc="-31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5" dirty="0">
                <a:solidFill>
                  <a:srgbClr val="680F2B"/>
                </a:solidFill>
                <a:latin typeface="DIN"/>
                <a:cs typeface="DIN"/>
              </a:rPr>
              <a:t>non-compliance</a:t>
            </a:r>
            <a:endParaRPr sz="2400" b="1" dirty="0">
              <a:latin typeface="DIN"/>
              <a:cs typeface="DI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8342" y="5682246"/>
            <a:ext cx="91365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0" dirty="0">
                <a:solidFill>
                  <a:srgbClr val="680F2B"/>
                </a:solidFill>
                <a:latin typeface="DIN"/>
                <a:cs typeface="DIN"/>
              </a:rPr>
              <a:t>Publication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25" dirty="0">
                <a:solidFill>
                  <a:srgbClr val="680F2B"/>
                </a:solidFill>
                <a:latin typeface="DIN"/>
                <a:cs typeface="DIN"/>
              </a:rPr>
              <a:t>of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0" dirty="0">
                <a:solidFill>
                  <a:srgbClr val="680F2B"/>
                </a:solidFill>
                <a:latin typeface="DIN"/>
                <a:cs typeface="DIN"/>
              </a:rPr>
              <a:t>statutory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45" dirty="0">
                <a:solidFill>
                  <a:srgbClr val="680F2B"/>
                </a:solidFill>
                <a:latin typeface="DIN"/>
                <a:cs typeface="DIN"/>
              </a:rPr>
              <a:t>Modern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0" dirty="0">
                <a:solidFill>
                  <a:srgbClr val="680F2B"/>
                </a:solidFill>
                <a:latin typeface="DIN"/>
                <a:cs typeface="DIN"/>
              </a:rPr>
              <a:t>Slavery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0" dirty="0">
                <a:solidFill>
                  <a:srgbClr val="680F2B"/>
                </a:solidFill>
                <a:latin typeface="DIN"/>
                <a:cs typeface="DIN"/>
              </a:rPr>
              <a:t>statements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dirty="0">
                <a:solidFill>
                  <a:srgbClr val="680F2B"/>
                </a:solidFill>
                <a:latin typeface="DIN"/>
                <a:cs typeface="DIN"/>
              </a:rPr>
              <a:t>–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25" dirty="0">
                <a:solidFill>
                  <a:srgbClr val="680F2B"/>
                </a:solidFill>
                <a:latin typeface="DIN"/>
                <a:cs typeface="DIN"/>
              </a:rPr>
              <a:t>if</a:t>
            </a:r>
            <a:r>
              <a:rPr sz="2400" b="1" spc="-100" dirty="0">
                <a:solidFill>
                  <a:srgbClr val="680F2B"/>
                </a:solidFill>
                <a:latin typeface="DIN"/>
                <a:cs typeface="DIN"/>
              </a:rPr>
              <a:t> </a:t>
            </a:r>
            <a:r>
              <a:rPr sz="2400" b="1" spc="-55" dirty="0">
                <a:solidFill>
                  <a:srgbClr val="680F2B"/>
                </a:solidFill>
                <a:latin typeface="DIN"/>
                <a:cs typeface="DIN"/>
              </a:rPr>
              <a:t>applicable</a:t>
            </a:r>
            <a:endParaRPr sz="2400" b="1" dirty="0">
              <a:latin typeface="DIN"/>
              <a:cs typeface="DI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71042" y="4743138"/>
            <a:ext cx="9007475" cy="0"/>
          </a:xfrm>
          <a:custGeom>
            <a:avLst/>
            <a:gdLst/>
            <a:ahLst/>
            <a:cxnLst/>
            <a:rect l="l" t="t" r="r" b="b"/>
            <a:pathLst>
              <a:path w="9007475">
                <a:moveTo>
                  <a:pt x="0" y="0"/>
                </a:moveTo>
                <a:lnTo>
                  <a:pt x="9007068" y="0"/>
                </a:lnTo>
              </a:path>
            </a:pathLst>
          </a:custGeom>
          <a:ln w="27000">
            <a:solidFill>
              <a:srgbClr val="680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1042" y="6171596"/>
            <a:ext cx="9007475" cy="0"/>
          </a:xfrm>
          <a:custGeom>
            <a:avLst/>
            <a:gdLst/>
            <a:ahLst/>
            <a:cxnLst/>
            <a:rect l="l" t="t" r="r" b="b"/>
            <a:pathLst>
              <a:path w="9007475">
                <a:moveTo>
                  <a:pt x="0" y="0"/>
                </a:moveTo>
                <a:lnTo>
                  <a:pt x="9007068" y="0"/>
                </a:lnTo>
              </a:path>
            </a:pathLst>
          </a:custGeom>
          <a:ln w="27000">
            <a:solidFill>
              <a:srgbClr val="680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58342" y="4878368"/>
            <a:ext cx="8899525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In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event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that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we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become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aware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of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any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[material] non-compliance with our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Policy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applicable laws, this shall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invalidate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 </a:t>
            </a:r>
            <a:r>
              <a:rPr sz="1200" spc="-20" dirty="0">
                <a:solidFill>
                  <a:srgbClr val="000101"/>
                </a:solidFill>
                <a:latin typeface="Calibri"/>
                <a:cs typeface="Calibri"/>
              </a:rPr>
              <a:t>Tender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Response and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tenderer will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be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automatically disqualified. </a:t>
            </a:r>
            <a:r>
              <a:rPr sz="1200" spc="-55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extent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contract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has already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been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awarded, we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reserve our right  not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proceed,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or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if it has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been signed,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to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immediately terminate it in accordance with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terms of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</a:t>
            </a:r>
            <a:r>
              <a:rPr sz="1200" spc="210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contract.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8342" y="6306813"/>
            <a:ext cx="8852535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In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event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that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the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tenderer is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relevant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commercial entity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under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applicable legislation such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as the UK 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Act 2015,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Australian 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Act 2018 or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California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Transparency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Act, please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provide your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latest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modern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slavery compliance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statement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and confirm that it is  approved </a:t>
            </a:r>
            <a:r>
              <a:rPr sz="1200" spc="-10" dirty="0">
                <a:solidFill>
                  <a:srgbClr val="000101"/>
                </a:solidFill>
                <a:latin typeface="Calibri"/>
                <a:cs typeface="Calibri"/>
              </a:rPr>
              <a:t>at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Board level </a:t>
            </a:r>
            <a:r>
              <a:rPr sz="1200" dirty="0">
                <a:solidFill>
                  <a:srgbClr val="000101"/>
                </a:solidFill>
                <a:latin typeface="Calibri"/>
                <a:cs typeface="Calibri"/>
              </a:rPr>
              <a:t>(or</a:t>
            </a:r>
            <a:r>
              <a:rPr sz="1200" spc="-45" dirty="0">
                <a:solidFill>
                  <a:srgbClr val="000101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0101"/>
                </a:solidFill>
                <a:latin typeface="Calibri"/>
                <a:cs typeface="Calibri"/>
              </a:rPr>
              <a:t>equivalent).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773024" y="6449135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20" h="1111250">
                <a:moveTo>
                  <a:pt x="566280" y="0"/>
                </a:moveTo>
                <a:lnTo>
                  <a:pt x="462597" y="0"/>
                </a:lnTo>
                <a:lnTo>
                  <a:pt x="0" y="1110869"/>
                </a:lnTo>
                <a:lnTo>
                  <a:pt x="99542" y="1110869"/>
                </a:lnTo>
                <a:lnTo>
                  <a:pt x="566280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6889" y="0"/>
            <a:ext cx="566420" cy="1111250"/>
          </a:xfrm>
          <a:custGeom>
            <a:avLst/>
            <a:gdLst/>
            <a:ahLst/>
            <a:cxnLst/>
            <a:rect l="l" t="t" r="r" b="b"/>
            <a:pathLst>
              <a:path w="566419" h="1111250">
                <a:moveTo>
                  <a:pt x="566267" y="0"/>
                </a:moveTo>
                <a:lnTo>
                  <a:pt x="466737" y="0"/>
                </a:lnTo>
                <a:lnTo>
                  <a:pt x="0" y="1110869"/>
                </a:lnTo>
                <a:lnTo>
                  <a:pt x="103682" y="1110869"/>
                </a:lnTo>
                <a:lnTo>
                  <a:pt x="566267" y="0"/>
                </a:lnTo>
                <a:close/>
              </a:path>
            </a:pathLst>
          </a:custGeom>
          <a:solidFill>
            <a:srgbClr val="E31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291002" y="5433975"/>
            <a:ext cx="395605" cy="953769"/>
          </a:xfrm>
          <a:custGeom>
            <a:avLst/>
            <a:gdLst/>
            <a:ahLst/>
            <a:cxnLst/>
            <a:rect l="l" t="t" r="r" b="b"/>
            <a:pathLst>
              <a:path w="395604" h="953770">
                <a:moveTo>
                  <a:pt x="395135" y="0"/>
                </a:moveTo>
                <a:lnTo>
                  <a:pt x="0" y="953401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1172629"/>
            <a:ext cx="365760" cy="881380"/>
          </a:xfrm>
          <a:custGeom>
            <a:avLst/>
            <a:gdLst/>
            <a:ahLst/>
            <a:cxnLst/>
            <a:rect l="l" t="t" r="r" b="b"/>
            <a:pathLst>
              <a:path w="365760" h="881380">
                <a:moveTo>
                  <a:pt x="0" y="881135"/>
                </a:moveTo>
                <a:lnTo>
                  <a:pt x="365184" y="0"/>
                </a:lnTo>
              </a:path>
            </a:pathLst>
          </a:custGeom>
          <a:ln w="12700">
            <a:solidFill>
              <a:srgbClr val="B0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666623" y="7024123"/>
            <a:ext cx="9715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1000" spc="10" dirty="0">
                <a:solidFill>
                  <a:srgbClr val="B1B0B0"/>
                </a:solidFill>
                <a:latin typeface="Calibri"/>
                <a:cs typeface="Calibri"/>
              </a:rPr>
              <a:t>The Mekong</a:t>
            </a:r>
            <a:r>
              <a:rPr sz="1000" spc="15" dirty="0">
                <a:solidFill>
                  <a:srgbClr val="B1B0B0"/>
                </a:solidFill>
                <a:latin typeface="Calibri"/>
                <a:cs typeface="Calibri"/>
              </a:rPr>
              <a:t> </a:t>
            </a:r>
            <a:r>
              <a:rPr sz="1000" spc="20" dirty="0">
                <a:solidFill>
                  <a:srgbClr val="B1B0B0"/>
                </a:solidFill>
                <a:latin typeface="Calibri"/>
                <a:cs typeface="Calibri"/>
              </a:rPr>
              <a:t>Club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10692130" cy="7560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tabLst>
                <a:tab pos="678815" algn="l"/>
              </a:tabLst>
            </a:pPr>
            <a:r>
              <a:rPr sz="1400" dirty="0">
                <a:solidFill>
                  <a:srgbClr val="E31F26"/>
                </a:solidFill>
                <a:latin typeface="Calibri"/>
                <a:cs typeface="Calibri"/>
              </a:rPr>
              <a:t>5	</a:t>
            </a:r>
            <a:r>
              <a:rPr sz="1000" spc="10" dirty="0">
                <a:solidFill>
                  <a:srgbClr val="B1B0B0"/>
                </a:solidFill>
                <a:latin typeface="Calibri"/>
                <a:cs typeface="Calibri"/>
              </a:rPr>
              <a:t>The Mekong</a:t>
            </a:r>
            <a:r>
              <a:rPr sz="1000" spc="15" dirty="0">
                <a:solidFill>
                  <a:srgbClr val="B1B0B0"/>
                </a:solidFill>
                <a:latin typeface="Calibri"/>
                <a:cs typeface="Calibri"/>
              </a:rPr>
              <a:t> </a:t>
            </a:r>
            <a:r>
              <a:rPr sz="1000" spc="20" dirty="0">
                <a:solidFill>
                  <a:srgbClr val="B1B0B0"/>
                </a:solidFill>
                <a:latin typeface="Calibri"/>
                <a:cs typeface="Calibri"/>
              </a:rPr>
              <a:t>Club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08365" y="6519774"/>
            <a:ext cx="231775" cy="83820"/>
          </a:xfrm>
          <a:custGeom>
            <a:avLst/>
            <a:gdLst/>
            <a:ahLst/>
            <a:cxnLst/>
            <a:rect l="l" t="t" r="r" b="b"/>
            <a:pathLst>
              <a:path w="231775" h="83820">
                <a:moveTo>
                  <a:pt x="73126" y="12"/>
                </a:moveTo>
                <a:lnTo>
                  <a:pt x="0" y="83464"/>
                </a:lnTo>
                <a:lnTo>
                  <a:pt x="231190" y="83464"/>
                </a:lnTo>
                <a:lnTo>
                  <a:pt x="185543" y="31381"/>
                </a:lnTo>
                <a:lnTo>
                  <a:pt x="115938" y="31381"/>
                </a:lnTo>
                <a:lnTo>
                  <a:pt x="115188" y="31330"/>
                </a:lnTo>
                <a:lnTo>
                  <a:pt x="74421" y="901"/>
                </a:lnTo>
                <a:lnTo>
                  <a:pt x="73126" y="12"/>
                </a:lnTo>
                <a:close/>
              </a:path>
              <a:path w="231775" h="83820">
                <a:moveTo>
                  <a:pt x="158038" y="0"/>
                </a:moveTo>
                <a:lnTo>
                  <a:pt x="156705" y="952"/>
                </a:lnTo>
                <a:lnTo>
                  <a:pt x="115938" y="31381"/>
                </a:lnTo>
                <a:lnTo>
                  <a:pt x="185543" y="31381"/>
                </a:lnTo>
                <a:lnTo>
                  <a:pt x="158038" y="0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99649" y="6447147"/>
            <a:ext cx="248920" cy="92710"/>
          </a:xfrm>
          <a:custGeom>
            <a:avLst/>
            <a:gdLst/>
            <a:ahLst/>
            <a:cxnLst/>
            <a:rect l="l" t="t" r="r" b="b"/>
            <a:pathLst>
              <a:path w="248919" h="92709">
                <a:moveTo>
                  <a:pt x="248615" y="0"/>
                </a:moveTo>
                <a:lnTo>
                  <a:pt x="0" y="0"/>
                </a:lnTo>
                <a:lnTo>
                  <a:pt x="124307" y="92659"/>
                </a:lnTo>
                <a:lnTo>
                  <a:pt x="248615" y="0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98808" y="6458079"/>
            <a:ext cx="76835" cy="144780"/>
          </a:xfrm>
          <a:custGeom>
            <a:avLst/>
            <a:gdLst/>
            <a:ahLst/>
            <a:cxnLst/>
            <a:rect l="l" t="t" r="r" b="b"/>
            <a:pathLst>
              <a:path w="76835" h="144779">
                <a:moveTo>
                  <a:pt x="0" y="0"/>
                </a:moveTo>
                <a:lnTo>
                  <a:pt x="0" y="144513"/>
                </a:lnTo>
                <a:lnTo>
                  <a:pt x="76606" y="57099"/>
                </a:lnTo>
                <a:lnTo>
                  <a:pt x="0" y="0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72502" y="6458277"/>
            <a:ext cx="76835" cy="144145"/>
          </a:xfrm>
          <a:custGeom>
            <a:avLst/>
            <a:gdLst/>
            <a:ahLst/>
            <a:cxnLst/>
            <a:rect l="l" t="t" r="r" b="b"/>
            <a:pathLst>
              <a:path w="76835" h="144145">
                <a:moveTo>
                  <a:pt x="76339" y="0"/>
                </a:moveTo>
                <a:lnTo>
                  <a:pt x="0" y="56896"/>
                </a:lnTo>
                <a:lnTo>
                  <a:pt x="76339" y="144005"/>
                </a:lnTo>
                <a:lnTo>
                  <a:pt x="76339" y="0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02241" y="6794925"/>
            <a:ext cx="243204" cy="243204"/>
          </a:xfrm>
          <a:custGeom>
            <a:avLst/>
            <a:gdLst/>
            <a:ahLst/>
            <a:cxnLst/>
            <a:rect l="l" t="t" r="r" b="b"/>
            <a:pathLst>
              <a:path w="243205" h="243204">
                <a:moveTo>
                  <a:pt x="121627" y="0"/>
                </a:moveTo>
                <a:lnTo>
                  <a:pt x="74339" y="9550"/>
                </a:lnTo>
                <a:lnTo>
                  <a:pt x="35661" y="35640"/>
                </a:lnTo>
                <a:lnTo>
                  <a:pt x="9576" y="74275"/>
                </a:lnTo>
                <a:lnTo>
                  <a:pt x="0" y="121551"/>
                </a:lnTo>
                <a:lnTo>
                  <a:pt x="9572" y="168835"/>
                </a:lnTo>
                <a:lnTo>
                  <a:pt x="35658" y="207492"/>
                </a:lnTo>
                <a:lnTo>
                  <a:pt x="74312" y="233576"/>
                </a:lnTo>
                <a:lnTo>
                  <a:pt x="121589" y="243141"/>
                </a:lnTo>
                <a:lnTo>
                  <a:pt x="168871" y="233559"/>
                </a:lnTo>
                <a:lnTo>
                  <a:pt x="184212" y="223202"/>
                </a:lnTo>
                <a:lnTo>
                  <a:pt x="98297" y="223202"/>
                </a:lnTo>
                <a:lnTo>
                  <a:pt x="89308" y="220708"/>
                </a:lnTo>
                <a:lnTo>
                  <a:pt x="50276" y="197581"/>
                </a:lnTo>
                <a:lnTo>
                  <a:pt x="37947" y="183781"/>
                </a:lnTo>
                <a:lnTo>
                  <a:pt x="172326" y="183743"/>
                </a:lnTo>
                <a:lnTo>
                  <a:pt x="223530" y="183743"/>
                </a:lnTo>
                <a:lnTo>
                  <a:pt x="231267" y="172275"/>
                </a:lnTo>
                <a:lnTo>
                  <a:pt x="30746" y="172275"/>
                </a:lnTo>
                <a:lnTo>
                  <a:pt x="30288" y="171932"/>
                </a:lnTo>
                <a:lnTo>
                  <a:pt x="17564" y="128701"/>
                </a:lnTo>
                <a:lnTo>
                  <a:pt x="17564" y="127393"/>
                </a:lnTo>
                <a:lnTo>
                  <a:pt x="241981" y="127393"/>
                </a:lnTo>
                <a:lnTo>
                  <a:pt x="243166" y="121526"/>
                </a:lnTo>
                <a:lnTo>
                  <a:pt x="241989" y="115722"/>
                </a:lnTo>
                <a:lnTo>
                  <a:pt x="69405" y="115722"/>
                </a:lnTo>
                <a:lnTo>
                  <a:pt x="17437" y="115696"/>
                </a:lnTo>
                <a:lnTo>
                  <a:pt x="17654" y="113385"/>
                </a:lnTo>
                <a:lnTo>
                  <a:pt x="17817" y="111112"/>
                </a:lnTo>
                <a:lnTo>
                  <a:pt x="29921" y="71843"/>
                </a:lnTo>
                <a:lnTo>
                  <a:pt x="79032" y="70827"/>
                </a:lnTo>
                <a:lnTo>
                  <a:pt x="231261" y="70827"/>
                </a:lnTo>
                <a:lnTo>
                  <a:pt x="223513" y="59347"/>
                </a:lnTo>
                <a:lnTo>
                  <a:pt x="70840" y="59347"/>
                </a:lnTo>
                <a:lnTo>
                  <a:pt x="37985" y="59308"/>
                </a:lnTo>
                <a:lnTo>
                  <a:pt x="72485" y="29602"/>
                </a:lnTo>
                <a:lnTo>
                  <a:pt x="98272" y="19938"/>
                </a:lnTo>
                <a:lnTo>
                  <a:pt x="115730" y="19938"/>
                </a:lnTo>
                <a:lnTo>
                  <a:pt x="184187" y="19900"/>
                </a:lnTo>
                <a:lnTo>
                  <a:pt x="168889" y="9578"/>
                </a:lnTo>
                <a:lnTo>
                  <a:pt x="121627" y="0"/>
                </a:lnTo>
                <a:close/>
              </a:path>
              <a:path w="243205" h="243204">
                <a:moveTo>
                  <a:pt x="172305" y="183756"/>
                </a:moveTo>
                <a:lnTo>
                  <a:pt x="70865" y="183756"/>
                </a:lnTo>
                <a:lnTo>
                  <a:pt x="71285" y="183921"/>
                </a:lnTo>
                <a:lnTo>
                  <a:pt x="71615" y="184632"/>
                </a:lnTo>
                <a:lnTo>
                  <a:pt x="76904" y="194928"/>
                </a:lnTo>
                <a:lnTo>
                  <a:pt x="83050" y="204752"/>
                </a:lnTo>
                <a:lnTo>
                  <a:pt x="89897" y="213852"/>
                </a:lnTo>
                <a:lnTo>
                  <a:pt x="97802" y="222605"/>
                </a:lnTo>
                <a:lnTo>
                  <a:pt x="98297" y="223202"/>
                </a:lnTo>
                <a:lnTo>
                  <a:pt x="184212" y="223202"/>
                </a:lnTo>
                <a:lnTo>
                  <a:pt x="127482" y="223164"/>
                </a:lnTo>
                <a:lnTo>
                  <a:pt x="127482" y="222986"/>
                </a:lnTo>
                <a:lnTo>
                  <a:pt x="115722" y="222986"/>
                </a:lnTo>
                <a:lnTo>
                  <a:pt x="107960" y="216642"/>
                </a:lnTo>
                <a:lnTo>
                  <a:pt x="97996" y="205378"/>
                </a:lnTo>
                <a:lnTo>
                  <a:pt x="89008" y="193132"/>
                </a:lnTo>
                <a:lnTo>
                  <a:pt x="84175" y="183845"/>
                </a:lnTo>
                <a:lnTo>
                  <a:pt x="127482" y="183845"/>
                </a:lnTo>
                <a:lnTo>
                  <a:pt x="172180" y="183832"/>
                </a:lnTo>
                <a:close/>
              </a:path>
              <a:path w="243205" h="243204">
                <a:moveTo>
                  <a:pt x="172180" y="183832"/>
                </a:moveTo>
                <a:lnTo>
                  <a:pt x="159149" y="183845"/>
                </a:lnTo>
                <a:lnTo>
                  <a:pt x="152794" y="194928"/>
                </a:lnTo>
                <a:lnTo>
                  <a:pt x="145438" y="205184"/>
                </a:lnTo>
                <a:lnTo>
                  <a:pt x="137023" y="214597"/>
                </a:lnTo>
                <a:lnTo>
                  <a:pt x="127482" y="223164"/>
                </a:lnTo>
                <a:lnTo>
                  <a:pt x="184268" y="223164"/>
                </a:lnTo>
                <a:lnTo>
                  <a:pt x="144983" y="223088"/>
                </a:lnTo>
                <a:lnTo>
                  <a:pt x="145465" y="222503"/>
                </a:lnTo>
                <a:lnTo>
                  <a:pt x="171361" y="185026"/>
                </a:lnTo>
                <a:lnTo>
                  <a:pt x="171805" y="184061"/>
                </a:lnTo>
                <a:lnTo>
                  <a:pt x="172180" y="183832"/>
                </a:lnTo>
                <a:close/>
              </a:path>
              <a:path w="243205" h="243204">
                <a:moveTo>
                  <a:pt x="223530" y="183743"/>
                </a:moveTo>
                <a:lnTo>
                  <a:pt x="172326" y="183743"/>
                </a:lnTo>
                <a:lnTo>
                  <a:pt x="205206" y="183781"/>
                </a:lnTo>
                <a:lnTo>
                  <a:pt x="200085" y="190111"/>
                </a:lnTo>
                <a:lnTo>
                  <a:pt x="162877" y="217287"/>
                </a:lnTo>
                <a:lnTo>
                  <a:pt x="144983" y="223088"/>
                </a:lnTo>
                <a:lnTo>
                  <a:pt x="184381" y="223088"/>
                </a:lnTo>
                <a:lnTo>
                  <a:pt x="207533" y="207456"/>
                </a:lnTo>
                <a:lnTo>
                  <a:pt x="223530" y="183743"/>
                </a:lnTo>
                <a:close/>
              </a:path>
              <a:path w="243205" h="243204">
                <a:moveTo>
                  <a:pt x="127482" y="183845"/>
                </a:moveTo>
                <a:lnTo>
                  <a:pt x="115722" y="183845"/>
                </a:lnTo>
                <a:lnTo>
                  <a:pt x="115722" y="222986"/>
                </a:lnTo>
                <a:lnTo>
                  <a:pt x="127482" y="222986"/>
                </a:lnTo>
                <a:lnTo>
                  <a:pt x="127482" y="183845"/>
                </a:lnTo>
                <a:close/>
              </a:path>
              <a:path w="243205" h="243204">
                <a:moveTo>
                  <a:pt x="69468" y="127393"/>
                </a:moveTo>
                <a:lnTo>
                  <a:pt x="57848" y="127393"/>
                </a:lnTo>
                <a:lnTo>
                  <a:pt x="58724" y="138826"/>
                </a:lnTo>
                <a:lnTo>
                  <a:pt x="60444" y="150102"/>
                </a:lnTo>
                <a:lnTo>
                  <a:pt x="63025" y="161259"/>
                </a:lnTo>
                <a:lnTo>
                  <a:pt x="66459" y="172250"/>
                </a:lnTo>
                <a:lnTo>
                  <a:pt x="30746" y="172275"/>
                </a:lnTo>
                <a:lnTo>
                  <a:pt x="164185" y="172275"/>
                </a:lnTo>
                <a:lnTo>
                  <a:pt x="78968" y="172262"/>
                </a:lnTo>
                <a:lnTo>
                  <a:pt x="78638" y="172008"/>
                </a:lnTo>
                <a:lnTo>
                  <a:pt x="69505" y="128701"/>
                </a:lnTo>
                <a:lnTo>
                  <a:pt x="69468" y="127393"/>
                </a:lnTo>
                <a:close/>
              </a:path>
              <a:path w="243205" h="243204">
                <a:moveTo>
                  <a:pt x="241976" y="127419"/>
                </a:moveTo>
                <a:lnTo>
                  <a:pt x="173799" y="127419"/>
                </a:lnTo>
                <a:lnTo>
                  <a:pt x="173570" y="130467"/>
                </a:lnTo>
                <a:lnTo>
                  <a:pt x="173405" y="133451"/>
                </a:lnTo>
                <a:lnTo>
                  <a:pt x="173100" y="136423"/>
                </a:lnTo>
                <a:lnTo>
                  <a:pt x="164185" y="172275"/>
                </a:lnTo>
                <a:lnTo>
                  <a:pt x="212407" y="172275"/>
                </a:lnTo>
                <a:lnTo>
                  <a:pt x="176695" y="172250"/>
                </a:lnTo>
                <a:lnTo>
                  <a:pt x="180130" y="161259"/>
                </a:lnTo>
                <a:lnTo>
                  <a:pt x="182729" y="149993"/>
                </a:lnTo>
                <a:lnTo>
                  <a:pt x="184437" y="138826"/>
                </a:lnTo>
                <a:lnTo>
                  <a:pt x="185318" y="127431"/>
                </a:lnTo>
                <a:lnTo>
                  <a:pt x="241976" y="127419"/>
                </a:lnTo>
                <a:close/>
              </a:path>
              <a:path w="243205" h="243204">
                <a:moveTo>
                  <a:pt x="241973" y="127431"/>
                </a:moveTo>
                <a:lnTo>
                  <a:pt x="225755" y="127431"/>
                </a:lnTo>
                <a:lnTo>
                  <a:pt x="225441" y="130467"/>
                </a:lnTo>
                <a:lnTo>
                  <a:pt x="225247" y="133172"/>
                </a:lnTo>
                <a:lnTo>
                  <a:pt x="224853" y="135991"/>
                </a:lnTo>
                <a:lnTo>
                  <a:pt x="212407" y="172275"/>
                </a:lnTo>
                <a:lnTo>
                  <a:pt x="231267" y="172275"/>
                </a:lnTo>
                <a:lnTo>
                  <a:pt x="233618" y="168791"/>
                </a:lnTo>
                <a:lnTo>
                  <a:pt x="241973" y="127431"/>
                </a:lnTo>
                <a:close/>
              </a:path>
              <a:path w="243205" h="243204">
                <a:moveTo>
                  <a:pt x="241981" y="127393"/>
                </a:moveTo>
                <a:lnTo>
                  <a:pt x="115735" y="127393"/>
                </a:lnTo>
                <a:lnTo>
                  <a:pt x="115735" y="172173"/>
                </a:lnTo>
                <a:lnTo>
                  <a:pt x="78968" y="172262"/>
                </a:lnTo>
                <a:lnTo>
                  <a:pt x="158935" y="172262"/>
                </a:lnTo>
                <a:lnTo>
                  <a:pt x="127431" y="172186"/>
                </a:lnTo>
                <a:lnTo>
                  <a:pt x="127431" y="127419"/>
                </a:lnTo>
                <a:lnTo>
                  <a:pt x="241976" y="127419"/>
                </a:lnTo>
                <a:close/>
              </a:path>
              <a:path w="243205" h="243204">
                <a:moveTo>
                  <a:pt x="231261" y="70827"/>
                </a:moveTo>
                <a:lnTo>
                  <a:pt x="79032" y="70827"/>
                </a:lnTo>
                <a:lnTo>
                  <a:pt x="115722" y="70865"/>
                </a:lnTo>
                <a:lnTo>
                  <a:pt x="115722" y="115722"/>
                </a:lnTo>
                <a:lnTo>
                  <a:pt x="241989" y="115722"/>
                </a:lnTo>
                <a:lnTo>
                  <a:pt x="185318" y="115709"/>
                </a:lnTo>
                <a:lnTo>
                  <a:pt x="127444" y="115671"/>
                </a:lnTo>
                <a:lnTo>
                  <a:pt x="127444" y="70865"/>
                </a:lnTo>
                <a:lnTo>
                  <a:pt x="231270" y="70840"/>
                </a:lnTo>
                <a:close/>
              </a:path>
              <a:path w="243205" h="243204">
                <a:moveTo>
                  <a:pt x="231270" y="70840"/>
                </a:moveTo>
                <a:lnTo>
                  <a:pt x="212407" y="70840"/>
                </a:lnTo>
                <a:lnTo>
                  <a:pt x="212851" y="71119"/>
                </a:lnTo>
                <a:lnTo>
                  <a:pt x="213324" y="72021"/>
                </a:lnTo>
                <a:lnTo>
                  <a:pt x="225602" y="114452"/>
                </a:lnTo>
                <a:lnTo>
                  <a:pt x="225666" y="115709"/>
                </a:lnTo>
                <a:lnTo>
                  <a:pt x="241987" y="115709"/>
                </a:lnTo>
                <a:lnTo>
                  <a:pt x="233581" y="74264"/>
                </a:lnTo>
                <a:lnTo>
                  <a:pt x="231270" y="70840"/>
                </a:lnTo>
                <a:close/>
              </a:path>
              <a:path w="243205" h="243204">
                <a:moveTo>
                  <a:pt x="79016" y="70840"/>
                </a:moveTo>
                <a:lnTo>
                  <a:pt x="30721" y="70840"/>
                </a:lnTo>
                <a:lnTo>
                  <a:pt x="66497" y="70865"/>
                </a:lnTo>
                <a:lnTo>
                  <a:pt x="63025" y="81917"/>
                </a:lnTo>
                <a:lnTo>
                  <a:pt x="60448" y="92990"/>
                </a:lnTo>
                <a:lnTo>
                  <a:pt x="58718" y="104301"/>
                </a:lnTo>
                <a:lnTo>
                  <a:pt x="57848" y="115696"/>
                </a:lnTo>
                <a:lnTo>
                  <a:pt x="69407" y="115696"/>
                </a:lnTo>
                <a:lnTo>
                  <a:pt x="69545" y="113385"/>
                </a:lnTo>
                <a:lnTo>
                  <a:pt x="69646" y="111112"/>
                </a:lnTo>
                <a:lnTo>
                  <a:pt x="69849" y="108851"/>
                </a:lnTo>
                <a:lnTo>
                  <a:pt x="78638" y="71158"/>
                </a:lnTo>
                <a:lnTo>
                  <a:pt x="79016" y="70840"/>
                </a:lnTo>
                <a:close/>
              </a:path>
              <a:path w="243205" h="243204">
                <a:moveTo>
                  <a:pt x="212407" y="70840"/>
                </a:moveTo>
                <a:lnTo>
                  <a:pt x="164160" y="70840"/>
                </a:lnTo>
                <a:lnTo>
                  <a:pt x="164520" y="71158"/>
                </a:lnTo>
                <a:lnTo>
                  <a:pt x="164842" y="72021"/>
                </a:lnTo>
                <a:lnTo>
                  <a:pt x="173576" y="113385"/>
                </a:lnTo>
                <a:lnTo>
                  <a:pt x="173697" y="115671"/>
                </a:lnTo>
                <a:lnTo>
                  <a:pt x="185315" y="115671"/>
                </a:lnTo>
                <a:lnTo>
                  <a:pt x="184442" y="104301"/>
                </a:lnTo>
                <a:lnTo>
                  <a:pt x="182709" y="92990"/>
                </a:lnTo>
                <a:lnTo>
                  <a:pt x="180125" y="81862"/>
                </a:lnTo>
                <a:lnTo>
                  <a:pt x="176695" y="70916"/>
                </a:lnTo>
                <a:lnTo>
                  <a:pt x="212407" y="70840"/>
                </a:lnTo>
                <a:close/>
              </a:path>
              <a:path w="243205" h="243204">
                <a:moveTo>
                  <a:pt x="115730" y="19938"/>
                </a:moveTo>
                <a:lnTo>
                  <a:pt x="98261" y="19951"/>
                </a:lnTo>
                <a:lnTo>
                  <a:pt x="97701" y="20637"/>
                </a:lnTo>
                <a:lnTo>
                  <a:pt x="97497" y="20840"/>
                </a:lnTo>
                <a:lnTo>
                  <a:pt x="71818" y="58064"/>
                </a:lnTo>
                <a:lnTo>
                  <a:pt x="71361" y="59029"/>
                </a:lnTo>
                <a:lnTo>
                  <a:pt x="70840" y="59347"/>
                </a:lnTo>
                <a:lnTo>
                  <a:pt x="223513" y="59347"/>
                </a:lnTo>
                <a:lnTo>
                  <a:pt x="172275" y="59334"/>
                </a:lnTo>
                <a:lnTo>
                  <a:pt x="172140" y="59270"/>
                </a:lnTo>
                <a:lnTo>
                  <a:pt x="127457" y="59270"/>
                </a:lnTo>
                <a:lnTo>
                  <a:pt x="84035" y="59207"/>
                </a:lnTo>
                <a:lnTo>
                  <a:pt x="90413" y="48123"/>
                </a:lnTo>
                <a:lnTo>
                  <a:pt x="97756" y="37906"/>
                </a:lnTo>
                <a:lnTo>
                  <a:pt x="106190" y="28489"/>
                </a:lnTo>
                <a:lnTo>
                  <a:pt x="115730" y="19938"/>
                </a:lnTo>
                <a:close/>
              </a:path>
              <a:path w="243205" h="243204">
                <a:moveTo>
                  <a:pt x="184620" y="20192"/>
                </a:moveTo>
                <a:lnTo>
                  <a:pt x="145097" y="20192"/>
                </a:lnTo>
                <a:lnTo>
                  <a:pt x="162702" y="25897"/>
                </a:lnTo>
                <a:lnTo>
                  <a:pt x="178550" y="34313"/>
                </a:lnTo>
                <a:lnTo>
                  <a:pt x="192687" y="45422"/>
                </a:lnTo>
                <a:lnTo>
                  <a:pt x="205155" y="59207"/>
                </a:lnTo>
                <a:lnTo>
                  <a:pt x="172275" y="59334"/>
                </a:lnTo>
                <a:lnTo>
                  <a:pt x="223505" y="59334"/>
                </a:lnTo>
                <a:lnTo>
                  <a:pt x="207491" y="35625"/>
                </a:lnTo>
                <a:lnTo>
                  <a:pt x="184620" y="20192"/>
                </a:lnTo>
                <a:close/>
              </a:path>
              <a:path w="243205" h="243204">
                <a:moveTo>
                  <a:pt x="184263" y="19951"/>
                </a:moveTo>
                <a:lnTo>
                  <a:pt x="127457" y="19951"/>
                </a:lnTo>
                <a:lnTo>
                  <a:pt x="136991" y="28499"/>
                </a:lnTo>
                <a:lnTo>
                  <a:pt x="145407" y="37906"/>
                </a:lnTo>
                <a:lnTo>
                  <a:pt x="152772" y="48165"/>
                </a:lnTo>
                <a:lnTo>
                  <a:pt x="159156" y="59270"/>
                </a:lnTo>
                <a:lnTo>
                  <a:pt x="172140" y="59270"/>
                </a:lnTo>
                <a:lnTo>
                  <a:pt x="171843" y="59131"/>
                </a:lnTo>
                <a:lnTo>
                  <a:pt x="171500" y="58381"/>
                </a:lnTo>
                <a:lnTo>
                  <a:pt x="166217" y="48123"/>
                </a:lnTo>
                <a:lnTo>
                  <a:pt x="160094" y="38347"/>
                </a:lnTo>
                <a:lnTo>
                  <a:pt x="153250" y="29260"/>
                </a:lnTo>
                <a:lnTo>
                  <a:pt x="145364" y="20535"/>
                </a:lnTo>
                <a:lnTo>
                  <a:pt x="145097" y="20192"/>
                </a:lnTo>
                <a:lnTo>
                  <a:pt x="184620" y="20192"/>
                </a:lnTo>
                <a:lnTo>
                  <a:pt x="184263" y="19951"/>
                </a:lnTo>
                <a:close/>
              </a:path>
              <a:path w="243205" h="243204">
                <a:moveTo>
                  <a:pt x="184187" y="19900"/>
                </a:moveTo>
                <a:lnTo>
                  <a:pt x="115773" y="19900"/>
                </a:lnTo>
                <a:lnTo>
                  <a:pt x="115773" y="59207"/>
                </a:lnTo>
                <a:lnTo>
                  <a:pt x="127457" y="59207"/>
                </a:lnTo>
                <a:lnTo>
                  <a:pt x="127457" y="19951"/>
                </a:lnTo>
                <a:lnTo>
                  <a:pt x="184263" y="19951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102893" y="6437883"/>
            <a:ext cx="146939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o@theme</a:t>
            </a:r>
            <a:r>
              <a:rPr sz="1100" spc="-4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k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on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club.o</a:t>
            </a:r>
            <a:r>
              <a:rPr sz="1100" spc="-2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3519" y="6829183"/>
            <a:ext cx="1029969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@theme</a:t>
            </a:r>
            <a:r>
              <a:rPr sz="1100" spc="-4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club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3519" y="6437883"/>
            <a:ext cx="1029969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@theme</a:t>
            </a:r>
            <a:r>
              <a:rPr sz="1100" spc="-4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club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3519" y="6024930"/>
            <a:ext cx="1029969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@theme</a:t>
            </a:r>
            <a:r>
              <a:rPr sz="1100" spc="-4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club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794" y="5658637"/>
            <a:ext cx="774065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FFC63B"/>
                </a:solidFill>
                <a:latin typeface="Calibri"/>
                <a:cs typeface="Calibri"/>
              </a:rPr>
              <a:t>Follow us</a:t>
            </a:r>
            <a:r>
              <a:rPr sz="1100" spc="-65" dirty="0">
                <a:solidFill>
                  <a:srgbClr val="FFC63B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C63B"/>
                </a:solidFill>
                <a:latin typeface="Calibri"/>
                <a:cs typeface="Calibri"/>
              </a:rPr>
              <a:t>on: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86168" y="6129705"/>
            <a:ext cx="80518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FFC63B"/>
                </a:solidFill>
                <a:latin typeface="Calibri"/>
                <a:cs typeface="Calibri"/>
              </a:rPr>
              <a:t>Contact us</a:t>
            </a:r>
            <a:r>
              <a:rPr sz="1100" spc="-75" dirty="0">
                <a:solidFill>
                  <a:srgbClr val="FFC63B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C63B"/>
                </a:solidFill>
                <a:latin typeface="Calibri"/>
                <a:cs typeface="Calibri"/>
              </a:rPr>
              <a:t>at: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02893" y="6829183"/>
            <a:ext cx="1450975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www.themekongclub.org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49063" y="6421842"/>
            <a:ext cx="250825" cy="206375"/>
          </a:xfrm>
          <a:custGeom>
            <a:avLst/>
            <a:gdLst/>
            <a:ahLst/>
            <a:cxnLst/>
            <a:rect l="l" t="t" r="r" b="b"/>
            <a:pathLst>
              <a:path w="250825" h="206375">
                <a:moveTo>
                  <a:pt x="1727" y="181813"/>
                </a:moveTo>
                <a:lnTo>
                  <a:pt x="1257" y="181838"/>
                </a:lnTo>
                <a:lnTo>
                  <a:pt x="634" y="182156"/>
                </a:lnTo>
                <a:lnTo>
                  <a:pt x="0" y="182537"/>
                </a:lnTo>
                <a:lnTo>
                  <a:pt x="546" y="183083"/>
                </a:lnTo>
                <a:lnTo>
                  <a:pt x="38557" y="200304"/>
                </a:lnTo>
                <a:lnTo>
                  <a:pt x="77675" y="206239"/>
                </a:lnTo>
                <a:lnTo>
                  <a:pt x="116811" y="202695"/>
                </a:lnTo>
                <a:lnTo>
                  <a:pt x="153560" y="189363"/>
                </a:lnTo>
                <a:lnTo>
                  <a:pt x="162838" y="182563"/>
                </a:lnTo>
                <a:lnTo>
                  <a:pt x="14784" y="182563"/>
                </a:lnTo>
                <a:lnTo>
                  <a:pt x="4013" y="182156"/>
                </a:lnTo>
                <a:lnTo>
                  <a:pt x="1727" y="181813"/>
                </a:lnTo>
                <a:close/>
              </a:path>
              <a:path w="250825" h="206375">
                <a:moveTo>
                  <a:pt x="28282" y="124383"/>
                </a:moveTo>
                <a:lnTo>
                  <a:pt x="27736" y="125095"/>
                </a:lnTo>
                <a:lnTo>
                  <a:pt x="28282" y="126453"/>
                </a:lnTo>
                <a:lnTo>
                  <a:pt x="36358" y="141134"/>
                </a:lnTo>
                <a:lnTo>
                  <a:pt x="46794" y="150909"/>
                </a:lnTo>
                <a:lnTo>
                  <a:pt x="58224" y="157038"/>
                </a:lnTo>
                <a:lnTo>
                  <a:pt x="69278" y="160782"/>
                </a:lnTo>
                <a:lnTo>
                  <a:pt x="71132" y="161112"/>
                </a:lnTo>
                <a:lnTo>
                  <a:pt x="72999" y="161112"/>
                </a:lnTo>
                <a:lnTo>
                  <a:pt x="74853" y="161544"/>
                </a:lnTo>
                <a:lnTo>
                  <a:pt x="74637" y="161709"/>
                </a:lnTo>
                <a:lnTo>
                  <a:pt x="74523" y="161874"/>
                </a:lnTo>
                <a:lnTo>
                  <a:pt x="69255" y="166790"/>
                </a:lnTo>
                <a:lnTo>
                  <a:pt x="25563" y="181732"/>
                </a:lnTo>
                <a:lnTo>
                  <a:pt x="14784" y="182563"/>
                </a:lnTo>
                <a:lnTo>
                  <a:pt x="162838" y="182563"/>
                </a:lnTo>
                <a:lnTo>
                  <a:pt x="185521" y="165938"/>
                </a:lnTo>
                <a:lnTo>
                  <a:pt x="204578" y="141547"/>
                </a:lnTo>
                <a:lnTo>
                  <a:pt x="211865" y="125552"/>
                </a:lnTo>
                <a:lnTo>
                  <a:pt x="41135" y="125552"/>
                </a:lnTo>
                <a:lnTo>
                  <a:pt x="29705" y="124650"/>
                </a:lnTo>
                <a:lnTo>
                  <a:pt x="28282" y="124383"/>
                </a:lnTo>
                <a:close/>
              </a:path>
              <a:path w="250825" h="206375">
                <a:moveTo>
                  <a:pt x="10413" y="72186"/>
                </a:moveTo>
                <a:lnTo>
                  <a:pt x="9804" y="72618"/>
                </a:lnTo>
                <a:lnTo>
                  <a:pt x="9669" y="76771"/>
                </a:lnTo>
                <a:lnTo>
                  <a:pt x="9766" y="77762"/>
                </a:lnTo>
                <a:lnTo>
                  <a:pt x="30467" y="115234"/>
                </a:lnTo>
                <a:lnTo>
                  <a:pt x="49212" y="124053"/>
                </a:lnTo>
                <a:lnTo>
                  <a:pt x="45237" y="124929"/>
                </a:lnTo>
                <a:lnTo>
                  <a:pt x="41135" y="125552"/>
                </a:lnTo>
                <a:lnTo>
                  <a:pt x="211865" y="125552"/>
                </a:lnTo>
                <a:lnTo>
                  <a:pt x="217146" y="113960"/>
                </a:lnTo>
                <a:lnTo>
                  <a:pt x="224067" y="84235"/>
                </a:lnTo>
                <a:lnTo>
                  <a:pt x="224449" y="78689"/>
                </a:lnTo>
                <a:lnTo>
                  <a:pt x="30695" y="78689"/>
                </a:lnTo>
                <a:lnTo>
                  <a:pt x="20612" y="77597"/>
                </a:lnTo>
                <a:lnTo>
                  <a:pt x="11620" y="72948"/>
                </a:lnTo>
                <a:lnTo>
                  <a:pt x="10413" y="72186"/>
                </a:lnTo>
                <a:close/>
              </a:path>
              <a:path w="250825" h="206375">
                <a:moveTo>
                  <a:pt x="17906" y="9702"/>
                </a:moveTo>
                <a:lnTo>
                  <a:pt x="17246" y="9702"/>
                </a:lnTo>
                <a:lnTo>
                  <a:pt x="16268" y="11188"/>
                </a:lnTo>
                <a:lnTo>
                  <a:pt x="10465" y="26339"/>
                </a:lnTo>
                <a:lnTo>
                  <a:pt x="10485" y="43502"/>
                </a:lnTo>
                <a:lnTo>
                  <a:pt x="29273" y="76771"/>
                </a:lnTo>
                <a:lnTo>
                  <a:pt x="31508" y="78524"/>
                </a:lnTo>
                <a:lnTo>
                  <a:pt x="30695" y="78689"/>
                </a:lnTo>
                <a:lnTo>
                  <a:pt x="224449" y="78689"/>
                </a:lnTo>
                <a:lnTo>
                  <a:pt x="225479" y="63715"/>
                </a:lnTo>
                <a:lnTo>
                  <a:pt x="123278" y="63715"/>
                </a:lnTo>
                <a:lnTo>
                  <a:pt x="122186" y="63550"/>
                </a:lnTo>
                <a:lnTo>
                  <a:pt x="92599" y="57206"/>
                </a:lnTo>
                <a:lnTo>
                  <a:pt x="65597" y="46861"/>
                </a:lnTo>
                <a:lnTo>
                  <a:pt x="41121" y="31741"/>
                </a:lnTo>
                <a:lnTo>
                  <a:pt x="19113" y="11074"/>
                </a:lnTo>
                <a:lnTo>
                  <a:pt x="17906" y="9702"/>
                </a:lnTo>
                <a:close/>
              </a:path>
              <a:path w="250825" h="206375">
                <a:moveTo>
                  <a:pt x="179730" y="0"/>
                </a:moveTo>
                <a:lnTo>
                  <a:pt x="138607" y="14655"/>
                </a:lnTo>
                <a:lnTo>
                  <a:pt x="122008" y="47980"/>
                </a:lnTo>
                <a:lnTo>
                  <a:pt x="122161" y="55079"/>
                </a:lnTo>
                <a:lnTo>
                  <a:pt x="123393" y="63550"/>
                </a:lnTo>
                <a:lnTo>
                  <a:pt x="123278" y="63715"/>
                </a:lnTo>
                <a:lnTo>
                  <a:pt x="225479" y="63715"/>
                </a:lnTo>
                <a:lnTo>
                  <a:pt x="226073" y="55079"/>
                </a:lnTo>
                <a:lnTo>
                  <a:pt x="226186" y="51816"/>
                </a:lnTo>
                <a:lnTo>
                  <a:pt x="228104" y="50927"/>
                </a:lnTo>
                <a:lnTo>
                  <a:pt x="246798" y="32283"/>
                </a:lnTo>
                <a:lnTo>
                  <a:pt x="224180" y="32283"/>
                </a:lnTo>
                <a:lnTo>
                  <a:pt x="228343" y="31490"/>
                </a:lnTo>
                <a:lnTo>
                  <a:pt x="236651" y="21259"/>
                </a:lnTo>
                <a:lnTo>
                  <a:pt x="240309" y="16713"/>
                </a:lnTo>
                <a:lnTo>
                  <a:pt x="240473" y="16433"/>
                </a:lnTo>
                <a:lnTo>
                  <a:pt x="212801" y="16433"/>
                </a:lnTo>
                <a:lnTo>
                  <a:pt x="212153" y="16217"/>
                </a:lnTo>
                <a:lnTo>
                  <a:pt x="211607" y="15671"/>
                </a:lnTo>
                <a:lnTo>
                  <a:pt x="209905" y="13754"/>
                </a:lnTo>
                <a:lnTo>
                  <a:pt x="208978" y="12992"/>
                </a:lnTo>
                <a:lnTo>
                  <a:pt x="204558" y="9220"/>
                </a:lnTo>
                <a:lnTo>
                  <a:pt x="199809" y="6261"/>
                </a:lnTo>
                <a:lnTo>
                  <a:pt x="187413" y="1219"/>
                </a:lnTo>
                <a:lnTo>
                  <a:pt x="179730" y="0"/>
                </a:lnTo>
                <a:close/>
              </a:path>
              <a:path w="250825" h="206375">
                <a:moveTo>
                  <a:pt x="228343" y="31490"/>
                </a:moveTo>
                <a:lnTo>
                  <a:pt x="224180" y="32283"/>
                </a:lnTo>
                <a:lnTo>
                  <a:pt x="228257" y="31597"/>
                </a:lnTo>
                <a:close/>
              </a:path>
              <a:path w="250825" h="206375">
                <a:moveTo>
                  <a:pt x="250386" y="24644"/>
                </a:moveTo>
                <a:lnTo>
                  <a:pt x="228343" y="31490"/>
                </a:lnTo>
                <a:lnTo>
                  <a:pt x="224180" y="32283"/>
                </a:lnTo>
                <a:lnTo>
                  <a:pt x="246798" y="32283"/>
                </a:lnTo>
                <a:lnTo>
                  <a:pt x="249148" y="29273"/>
                </a:lnTo>
                <a:lnTo>
                  <a:pt x="250454" y="27511"/>
                </a:lnTo>
                <a:lnTo>
                  <a:pt x="250386" y="24644"/>
                </a:lnTo>
                <a:close/>
              </a:path>
              <a:path w="250825" h="206375">
                <a:moveTo>
                  <a:pt x="244462" y="4406"/>
                </a:moveTo>
                <a:lnTo>
                  <a:pt x="244106" y="4521"/>
                </a:lnTo>
                <a:lnTo>
                  <a:pt x="236423" y="8325"/>
                </a:lnTo>
                <a:lnTo>
                  <a:pt x="229030" y="11415"/>
                </a:lnTo>
                <a:lnTo>
                  <a:pt x="221454" y="14036"/>
                </a:lnTo>
                <a:lnTo>
                  <a:pt x="213664" y="16217"/>
                </a:lnTo>
                <a:lnTo>
                  <a:pt x="212801" y="16433"/>
                </a:lnTo>
                <a:lnTo>
                  <a:pt x="240473" y="16433"/>
                </a:lnTo>
                <a:lnTo>
                  <a:pt x="243344" y="11531"/>
                </a:lnTo>
                <a:lnTo>
                  <a:pt x="245059" y="5943"/>
                </a:lnTo>
                <a:lnTo>
                  <a:pt x="245275" y="5499"/>
                </a:lnTo>
                <a:lnTo>
                  <a:pt x="245440" y="4953"/>
                </a:lnTo>
                <a:lnTo>
                  <a:pt x="245008" y="4622"/>
                </a:lnTo>
                <a:lnTo>
                  <a:pt x="244462" y="4406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2703" y="5979360"/>
            <a:ext cx="123825" cy="266065"/>
          </a:xfrm>
          <a:custGeom>
            <a:avLst/>
            <a:gdLst/>
            <a:ahLst/>
            <a:cxnLst/>
            <a:rect l="l" t="t" r="r" b="b"/>
            <a:pathLst>
              <a:path w="123825" h="266064">
                <a:moveTo>
                  <a:pt x="81610" y="131825"/>
                </a:moveTo>
                <a:lnTo>
                  <a:pt x="27203" y="131825"/>
                </a:lnTo>
                <a:lnTo>
                  <a:pt x="27203" y="264248"/>
                </a:lnTo>
                <a:lnTo>
                  <a:pt x="28702" y="265747"/>
                </a:lnTo>
                <a:lnTo>
                  <a:pt x="80111" y="265747"/>
                </a:lnTo>
                <a:lnTo>
                  <a:pt x="81610" y="264248"/>
                </a:lnTo>
                <a:lnTo>
                  <a:pt x="81610" y="131825"/>
                </a:lnTo>
                <a:close/>
              </a:path>
              <a:path w="123825" h="266064">
                <a:moveTo>
                  <a:pt x="121488" y="85788"/>
                </a:moveTo>
                <a:lnTo>
                  <a:pt x="1498" y="85788"/>
                </a:lnTo>
                <a:lnTo>
                  <a:pt x="0" y="87287"/>
                </a:lnTo>
                <a:lnTo>
                  <a:pt x="0" y="130327"/>
                </a:lnTo>
                <a:lnTo>
                  <a:pt x="1498" y="131825"/>
                </a:lnTo>
                <a:lnTo>
                  <a:pt x="117932" y="131825"/>
                </a:lnTo>
                <a:lnTo>
                  <a:pt x="119380" y="130492"/>
                </a:lnTo>
                <a:lnTo>
                  <a:pt x="123024" y="87464"/>
                </a:lnTo>
                <a:lnTo>
                  <a:pt x="121488" y="85788"/>
                </a:lnTo>
                <a:close/>
              </a:path>
              <a:path w="123825" h="266064">
                <a:moveTo>
                  <a:pt x="121958" y="0"/>
                </a:moveTo>
                <a:lnTo>
                  <a:pt x="75069" y="0"/>
                </a:lnTo>
                <a:lnTo>
                  <a:pt x="56435" y="3762"/>
                </a:lnTo>
                <a:lnTo>
                  <a:pt x="41221" y="14022"/>
                </a:lnTo>
                <a:lnTo>
                  <a:pt x="30964" y="29237"/>
                </a:lnTo>
                <a:lnTo>
                  <a:pt x="27203" y="47866"/>
                </a:lnTo>
                <a:lnTo>
                  <a:pt x="27203" y="85788"/>
                </a:lnTo>
                <a:lnTo>
                  <a:pt x="81610" y="85788"/>
                </a:lnTo>
                <a:lnTo>
                  <a:pt x="81610" y="51346"/>
                </a:lnTo>
                <a:lnTo>
                  <a:pt x="86906" y="46037"/>
                </a:lnTo>
                <a:lnTo>
                  <a:pt x="121958" y="46037"/>
                </a:lnTo>
                <a:lnTo>
                  <a:pt x="123456" y="44538"/>
                </a:lnTo>
                <a:lnTo>
                  <a:pt x="123456" y="1498"/>
                </a:lnTo>
                <a:lnTo>
                  <a:pt x="121958" y="0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2922" y="6871111"/>
            <a:ext cx="247015" cy="165100"/>
          </a:xfrm>
          <a:custGeom>
            <a:avLst/>
            <a:gdLst/>
            <a:ahLst/>
            <a:cxnLst/>
            <a:rect l="l" t="t" r="r" b="b"/>
            <a:pathLst>
              <a:path w="247015" h="165100">
                <a:moveTo>
                  <a:pt x="134886" y="3784"/>
                </a:moveTo>
                <a:lnTo>
                  <a:pt x="84963" y="3784"/>
                </a:lnTo>
                <a:lnTo>
                  <a:pt x="83210" y="5549"/>
                </a:lnTo>
                <a:lnTo>
                  <a:pt x="83285" y="17686"/>
                </a:lnTo>
                <a:lnTo>
                  <a:pt x="83392" y="85455"/>
                </a:lnTo>
                <a:lnTo>
                  <a:pt x="83257" y="131186"/>
                </a:lnTo>
                <a:lnTo>
                  <a:pt x="83121" y="163017"/>
                </a:lnTo>
                <a:lnTo>
                  <a:pt x="84899" y="164782"/>
                </a:lnTo>
                <a:lnTo>
                  <a:pt x="134874" y="164782"/>
                </a:lnTo>
                <a:lnTo>
                  <a:pt x="136639" y="163017"/>
                </a:lnTo>
                <a:lnTo>
                  <a:pt x="136652" y="70040"/>
                </a:lnTo>
                <a:lnTo>
                  <a:pt x="137007" y="65252"/>
                </a:lnTo>
                <a:lnTo>
                  <a:pt x="165874" y="42240"/>
                </a:lnTo>
                <a:lnTo>
                  <a:pt x="242129" y="42240"/>
                </a:lnTo>
                <a:lnTo>
                  <a:pt x="241843" y="40274"/>
                </a:lnTo>
                <a:lnTo>
                  <a:pt x="234319" y="27127"/>
                </a:lnTo>
                <a:lnTo>
                  <a:pt x="136296" y="27127"/>
                </a:lnTo>
                <a:lnTo>
                  <a:pt x="136385" y="26949"/>
                </a:lnTo>
                <a:lnTo>
                  <a:pt x="136537" y="26771"/>
                </a:lnTo>
                <a:lnTo>
                  <a:pt x="136652" y="5549"/>
                </a:lnTo>
                <a:lnTo>
                  <a:pt x="134886" y="3784"/>
                </a:lnTo>
                <a:close/>
              </a:path>
              <a:path w="247015" h="165100">
                <a:moveTo>
                  <a:pt x="242129" y="42240"/>
                </a:moveTo>
                <a:lnTo>
                  <a:pt x="165874" y="42240"/>
                </a:lnTo>
                <a:lnTo>
                  <a:pt x="178287" y="44885"/>
                </a:lnTo>
                <a:lnTo>
                  <a:pt x="186699" y="52328"/>
                </a:lnTo>
                <a:lnTo>
                  <a:pt x="191477" y="63826"/>
                </a:lnTo>
                <a:lnTo>
                  <a:pt x="192989" y="78638"/>
                </a:lnTo>
                <a:lnTo>
                  <a:pt x="192989" y="163017"/>
                </a:lnTo>
                <a:lnTo>
                  <a:pt x="194754" y="164782"/>
                </a:lnTo>
                <a:lnTo>
                  <a:pt x="244754" y="164782"/>
                </a:lnTo>
                <a:lnTo>
                  <a:pt x="246519" y="163017"/>
                </a:lnTo>
                <a:lnTo>
                  <a:pt x="246519" y="72453"/>
                </a:lnTo>
                <a:lnTo>
                  <a:pt x="242129" y="42240"/>
                </a:lnTo>
                <a:close/>
              </a:path>
              <a:path w="247015" h="165100">
                <a:moveTo>
                  <a:pt x="184899" y="0"/>
                </a:moveTo>
                <a:lnTo>
                  <a:pt x="166359" y="2615"/>
                </a:lnTo>
                <a:lnTo>
                  <a:pt x="152774" y="9191"/>
                </a:lnTo>
                <a:lnTo>
                  <a:pt x="143190" y="17820"/>
                </a:lnTo>
                <a:lnTo>
                  <a:pt x="136652" y="26593"/>
                </a:lnTo>
                <a:lnTo>
                  <a:pt x="136652" y="27127"/>
                </a:lnTo>
                <a:lnTo>
                  <a:pt x="234319" y="27127"/>
                </a:lnTo>
                <a:lnTo>
                  <a:pt x="228915" y="17686"/>
                </a:lnTo>
                <a:lnTo>
                  <a:pt x="209384" y="4368"/>
                </a:lnTo>
                <a:lnTo>
                  <a:pt x="184899" y="0"/>
                </a:lnTo>
                <a:close/>
              </a:path>
              <a:path w="247015" h="165100">
                <a:moveTo>
                  <a:pt x="51739" y="3784"/>
                </a:moveTo>
                <a:lnTo>
                  <a:pt x="1765" y="3784"/>
                </a:lnTo>
                <a:lnTo>
                  <a:pt x="0" y="5549"/>
                </a:lnTo>
                <a:lnTo>
                  <a:pt x="0" y="163017"/>
                </a:lnTo>
                <a:lnTo>
                  <a:pt x="1765" y="164782"/>
                </a:lnTo>
                <a:lnTo>
                  <a:pt x="51739" y="164782"/>
                </a:lnTo>
                <a:lnTo>
                  <a:pt x="53517" y="163017"/>
                </a:lnTo>
                <a:lnTo>
                  <a:pt x="53517" y="5549"/>
                </a:lnTo>
                <a:lnTo>
                  <a:pt x="51739" y="3784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9426" y="6797106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4" h="57784">
                <a:moveTo>
                  <a:pt x="28651" y="0"/>
                </a:moveTo>
                <a:lnTo>
                  <a:pt x="17498" y="2251"/>
                </a:lnTo>
                <a:lnTo>
                  <a:pt x="8391" y="8391"/>
                </a:lnTo>
                <a:lnTo>
                  <a:pt x="2251" y="17498"/>
                </a:lnTo>
                <a:lnTo>
                  <a:pt x="0" y="28651"/>
                </a:lnTo>
                <a:lnTo>
                  <a:pt x="2251" y="39803"/>
                </a:lnTo>
                <a:lnTo>
                  <a:pt x="8391" y="48910"/>
                </a:lnTo>
                <a:lnTo>
                  <a:pt x="17498" y="55050"/>
                </a:lnTo>
                <a:lnTo>
                  <a:pt x="28651" y="57302"/>
                </a:lnTo>
                <a:lnTo>
                  <a:pt x="39803" y="55050"/>
                </a:lnTo>
                <a:lnTo>
                  <a:pt x="48910" y="48910"/>
                </a:lnTo>
                <a:lnTo>
                  <a:pt x="55050" y="39803"/>
                </a:lnTo>
                <a:lnTo>
                  <a:pt x="57302" y="28651"/>
                </a:lnTo>
                <a:lnTo>
                  <a:pt x="55050" y="17498"/>
                </a:lnTo>
                <a:lnTo>
                  <a:pt x="48910" y="8391"/>
                </a:lnTo>
                <a:lnTo>
                  <a:pt x="39803" y="2251"/>
                </a:lnTo>
                <a:lnTo>
                  <a:pt x="28651" y="0"/>
                </a:lnTo>
                <a:close/>
              </a:path>
            </a:pathLst>
          </a:custGeom>
          <a:solidFill>
            <a:srgbClr val="DB242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853</Words>
  <Application>Microsoft Office PowerPoint</Application>
  <PresentationFormat>Custom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DIN</vt:lpstr>
      <vt:lpstr>Times New Roman</vt:lpstr>
      <vt:lpstr>Office Theme</vt:lpstr>
      <vt:lpstr>PowerPoint Presentation</vt:lpstr>
      <vt:lpstr>PowerPoint Presentation</vt:lpstr>
      <vt:lpstr>Include some basic questions on modern slavery for supplier due  diligence as part of the RFP</vt:lpstr>
      <vt:lpstr>Include declaration for supplier to comply with modern slavery  policies and applicable laws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Ali  Jaffery</cp:lastModifiedBy>
  <cp:revision>1</cp:revision>
  <dcterms:created xsi:type="dcterms:W3CDTF">2021-07-27T16:11:01Z</dcterms:created>
  <dcterms:modified xsi:type="dcterms:W3CDTF">2021-07-28T13:57:09Z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2021-07-27T00:00:00Z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2021-07-27T00:00:00Z</vt:filetime>
  </property>
</Properties>
</file>